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0"/>
  </p:notesMasterIdLst>
  <p:handoutMasterIdLst>
    <p:handoutMasterId r:id="rId41"/>
  </p:handoutMasterIdLst>
  <p:sldIdLst>
    <p:sldId id="311" r:id="rId2"/>
    <p:sldId id="257" r:id="rId3"/>
    <p:sldId id="308" r:id="rId4"/>
    <p:sldId id="309" r:id="rId5"/>
    <p:sldId id="271" r:id="rId6"/>
    <p:sldId id="273" r:id="rId7"/>
    <p:sldId id="267" r:id="rId8"/>
    <p:sldId id="261" r:id="rId9"/>
    <p:sldId id="282" r:id="rId10"/>
    <p:sldId id="283" r:id="rId11"/>
    <p:sldId id="275" r:id="rId12"/>
    <p:sldId id="262" r:id="rId13"/>
    <p:sldId id="263" r:id="rId14"/>
    <p:sldId id="264" r:id="rId15"/>
    <p:sldId id="269" r:id="rId16"/>
    <p:sldId id="303" r:id="rId17"/>
    <p:sldId id="304" r:id="rId18"/>
    <p:sldId id="265" r:id="rId19"/>
    <p:sldId id="277" r:id="rId20"/>
    <p:sldId id="312" r:id="rId21"/>
    <p:sldId id="278" r:id="rId22"/>
    <p:sldId id="279" r:id="rId23"/>
    <p:sldId id="285" r:id="rId24"/>
    <p:sldId id="291" r:id="rId25"/>
    <p:sldId id="292" r:id="rId26"/>
    <p:sldId id="288" r:id="rId27"/>
    <p:sldId id="284" r:id="rId28"/>
    <p:sldId id="287" r:id="rId29"/>
    <p:sldId id="295" r:id="rId30"/>
    <p:sldId id="293" r:id="rId31"/>
    <p:sldId id="294" r:id="rId32"/>
    <p:sldId id="281" r:id="rId33"/>
    <p:sldId id="302" r:id="rId34"/>
    <p:sldId id="297" r:id="rId35"/>
    <p:sldId id="298" r:id="rId36"/>
    <p:sldId id="299" r:id="rId37"/>
    <p:sldId id="307" r:id="rId38"/>
    <p:sldId id="306" r:id="rId39"/>
  </p:sldIdLst>
  <p:sldSz cx="9144000" cy="6858000" type="screen4x3"/>
  <p:notesSz cx="6807200" cy="9939338"/>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130">
          <p15:clr>
            <a:srgbClr val="A4A3A4"/>
          </p15:clr>
        </p15:guide>
        <p15:guide id="2" pos="214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101"/>
    <a:srgbClr val="CFE4B6"/>
    <a:srgbClr val="CBDCA8"/>
    <a:srgbClr val="BCAECE"/>
    <a:srgbClr val="EA00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8537" autoAdjust="0"/>
  </p:normalViewPr>
  <p:slideViewPr>
    <p:cSldViewPr>
      <p:cViewPr varScale="1">
        <p:scale>
          <a:sx n="112" d="100"/>
          <a:sy n="112" d="100"/>
        </p:scale>
        <p:origin x="-2006" y="-91"/>
      </p:cViewPr>
      <p:guideLst>
        <p:guide orient="horz" pos="2160"/>
        <p:guide pos="2880"/>
      </p:guideLst>
    </p:cSldViewPr>
  </p:slideViewPr>
  <p:notesTextViewPr>
    <p:cViewPr>
      <p:scale>
        <a:sx n="1" d="1"/>
        <a:sy n="1" d="1"/>
      </p:scale>
      <p:origin x="0" y="0"/>
    </p:cViewPr>
  </p:notesTextViewPr>
  <p:sorterViewPr>
    <p:cViewPr>
      <p:scale>
        <a:sx n="100" d="100"/>
        <a:sy n="100" d="100"/>
      </p:scale>
      <p:origin x="0" y="0"/>
    </p:cViewPr>
  </p:sorterViewPr>
  <p:notesViewPr>
    <p:cSldViewPr>
      <p:cViewPr varScale="1">
        <p:scale>
          <a:sx n="50" d="100"/>
          <a:sy n="50" d="100"/>
        </p:scale>
        <p:origin x="-3018" y="-102"/>
      </p:cViewPr>
      <p:guideLst>
        <p:guide orient="horz" pos="3130"/>
        <p:guide pos="2144"/>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787" cy="496967"/>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sz="quarter" idx="1"/>
          </p:nvPr>
        </p:nvSpPr>
        <p:spPr>
          <a:xfrm>
            <a:off x="3855838" y="0"/>
            <a:ext cx="2949787" cy="496967"/>
          </a:xfrm>
          <a:prstGeom prst="rect">
            <a:avLst/>
          </a:prstGeom>
        </p:spPr>
        <p:txBody>
          <a:bodyPr vert="horz" lIns="91440" tIns="45720" rIns="91440" bIns="45720" rtlCol="0"/>
          <a:lstStyle>
            <a:lvl1pPr algn="r">
              <a:defRPr sz="1200"/>
            </a:lvl1pPr>
          </a:lstStyle>
          <a:p>
            <a:fld id="{36FD654B-4F4C-41C2-9157-255D747590CE}" type="datetimeFigureOut">
              <a:rPr lang="zh-TW" altLang="en-US" smtClean="0"/>
              <a:pPr/>
              <a:t>2020/5/5</a:t>
            </a:fld>
            <a:endParaRPr lang="zh-TW" altLang="en-US"/>
          </a:p>
        </p:txBody>
      </p:sp>
      <p:sp>
        <p:nvSpPr>
          <p:cNvPr id="4" name="頁尾版面配置區 3"/>
          <p:cNvSpPr>
            <a:spLocks noGrp="1"/>
          </p:cNvSpPr>
          <p:nvPr>
            <p:ph type="ftr" sz="quarter" idx="2"/>
          </p:nvPr>
        </p:nvSpPr>
        <p:spPr>
          <a:xfrm>
            <a:off x="0" y="9440646"/>
            <a:ext cx="2949787" cy="49696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5838" y="9440646"/>
            <a:ext cx="2949787" cy="496967"/>
          </a:xfrm>
          <a:prstGeom prst="rect">
            <a:avLst/>
          </a:prstGeom>
        </p:spPr>
        <p:txBody>
          <a:bodyPr vert="horz" lIns="91440" tIns="45720" rIns="91440" bIns="45720" rtlCol="0" anchor="b"/>
          <a:lstStyle>
            <a:lvl1pPr algn="r">
              <a:defRPr sz="1200"/>
            </a:lvl1pPr>
          </a:lstStyle>
          <a:p>
            <a:fld id="{E37F8D84-B9F8-449C-AEE8-73DF3159D55D}" type="slidenum">
              <a:rPr lang="zh-TW" altLang="en-US" smtClean="0"/>
              <a:pPr/>
              <a:t>‹#›</a:t>
            </a:fld>
            <a:endParaRPr lang="zh-TW" altLang="en-US"/>
          </a:p>
        </p:txBody>
      </p:sp>
    </p:spTree>
    <p:extLst>
      <p:ext uri="{BB962C8B-B14F-4D97-AF65-F5344CB8AC3E}">
        <p14:creationId xmlns:p14="http://schemas.microsoft.com/office/powerpoint/2010/main" xmlns="" val="42816252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49575" cy="4968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56038" y="0"/>
            <a:ext cx="2949575" cy="496888"/>
          </a:xfrm>
          <a:prstGeom prst="rect">
            <a:avLst/>
          </a:prstGeom>
        </p:spPr>
        <p:txBody>
          <a:bodyPr vert="horz" lIns="91440" tIns="45720" rIns="91440" bIns="45720" rtlCol="0"/>
          <a:lstStyle>
            <a:lvl1pPr algn="r">
              <a:defRPr sz="1200"/>
            </a:lvl1pPr>
          </a:lstStyle>
          <a:p>
            <a:fld id="{D7899DF3-779D-40CD-8D90-C71A94656569}" type="datetimeFigureOut">
              <a:rPr lang="zh-TW" altLang="en-US" smtClean="0"/>
              <a:pPr/>
              <a:t>2020/5/5</a:t>
            </a:fld>
            <a:endParaRPr lang="zh-TW" altLang="en-US"/>
          </a:p>
        </p:txBody>
      </p:sp>
      <p:sp>
        <p:nvSpPr>
          <p:cNvPr id="4" name="投影片圖像版面配置區 3"/>
          <p:cNvSpPr>
            <a:spLocks noGrp="1" noRot="1" noChangeAspect="1"/>
          </p:cNvSpPr>
          <p:nvPr>
            <p:ph type="sldImg" idx="2"/>
          </p:nvPr>
        </p:nvSpPr>
        <p:spPr>
          <a:xfrm>
            <a:off x="920750" y="746125"/>
            <a:ext cx="4965700" cy="3725863"/>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1038" y="4721225"/>
            <a:ext cx="5445125" cy="4471988"/>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9440863"/>
            <a:ext cx="2949575" cy="4968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6038" y="9440863"/>
            <a:ext cx="2949575" cy="496887"/>
          </a:xfrm>
          <a:prstGeom prst="rect">
            <a:avLst/>
          </a:prstGeom>
        </p:spPr>
        <p:txBody>
          <a:bodyPr vert="horz" lIns="91440" tIns="45720" rIns="91440" bIns="45720" rtlCol="0" anchor="b"/>
          <a:lstStyle>
            <a:lvl1pPr algn="r">
              <a:defRPr sz="1200"/>
            </a:lvl1pPr>
          </a:lstStyle>
          <a:p>
            <a:fld id="{2E5C9CF2-A4D4-4E0B-B827-850B0D321704}" type="slidenum">
              <a:rPr lang="zh-TW" altLang="en-US" smtClean="0"/>
              <a:pPr/>
              <a:t>‹#›</a:t>
            </a:fld>
            <a:endParaRPr lang="zh-TW" altLang="en-US"/>
          </a:p>
        </p:txBody>
      </p:sp>
    </p:spTree>
    <p:extLst>
      <p:ext uri="{BB962C8B-B14F-4D97-AF65-F5344CB8AC3E}">
        <p14:creationId xmlns:p14="http://schemas.microsoft.com/office/powerpoint/2010/main" xmlns="" val="28114248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2</a:t>
            </a:fld>
            <a:endParaRPr lang="zh-TW" altLang="en-US"/>
          </a:p>
        </p:txBody>
      </p:sp>
    </p:spTree>
    <p:extLst>
      <p:ext uri="{BB962C8B-B14F-4D97-AF65-F5344CB8AC3E}">
        <p14:creationId xmlns:p14="http://schemas.microsoft.com/office/powerpoint/2010/main" xmlns="" val="20803619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如時間不夠可簡單帶過</a:t>
            </a:r>
          </a:p>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12</a:t>
            </a:fld>
            <a:endParaRPr lang="zh-TW" altLang="en-US"/>
          </a:p>
        </p:txBody>
      </p:sp>
    </p:spTree>
    <p:extLst>
      <p:ext uri="{BB962C8B-B14F-4D97-AF65-F5344CB8AC3E}">
        <p14:creationId xmlns:p14="http://schemas.microsoft.com/office/powerpoint/2010/main" xmlns="" val="12509071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如時間不夠可快速帶過</a:t>
            </a:r>
          </a:p>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13</a:t>
            </a:fld>
            <a:endParaRPr lang="zh-TW" altLang="en-US"/>
          </a:p>
        </p:txBody>
      </p:sp>
    </p:spTree>
    <p:extLst>
      <p:ext uri="{BB962C8B-B14F-4D97-AF65-F5344CB8AC3E}">
        <p14:creationId xmlns:p14="http://schemas.microsoft.com/office/powerpoint/2010/main" xmlns="" val="19544322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如時間不夠可快速帶過</a:t>
            </a:r>
          </a:p>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14</a:t>
            </a:fld>
            <a:endParaRPr lang="zh-TW" altLang="en-US"/>
          </a:p>
        </p:txBody>
      </p:sp>
    </p:spTree>
    <p:extLst>
      <p:ext uri="{BB962C8B-B14F-4D97-AF65-F5344CB8AC3E}">
        <p14:creationId xmlns:p14="http://schemas.microsoft.com/office/powerpoint/2010/main" xmlns="" val="20450770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&lt;</a:t>
            </a:r>
            <a:r>
              <a:rPr lang="zh-TW" altLang="en-US" dirty="0"/>
              <a:t>重要</a:t>
            </a:r>
            <a:r>
              <a:rPr lang="en-US" altLang="zh-TW" dirty="0"/>
              <a:t>&gt;</a:t>
            </a:r>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15</a:t>
            </a:fld>
            <a:endParaRPr lang="zh-TW" altLang="en-US"/>
          </a:p>
        </p:txBody>
      </p:sp>
    </p:spTree>
    <p:extLst>
      <p:ext uri="{BB962C8B-B14F-4D97-AF65-F5344CB8AC3E}">
        <p14:creationId xmlns:p14="http://schemas.microsoft.com/office/powerpoint/2010/main" xmlns="" val="16587844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&lt;</a:t>
            </a:r>
            <a:r>
              <a:rPr lang="zh-TW" altLang="en-US" dirty="0"/>
              <a:t>重要</a:t>
            </a:r>
            <a:r>
              <a:rPr lang="en-US" altLang="zh-TW" dirty="0"/>
              <a:t>&gt;</a:t>
            </a:r>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16</a:t>
            </a:fld>
            <a:endParaRPr lang="zh-TW" altLang="en-US"/>
          </a:p>
        </p:txBody>
      </p:sp>
    </p:spTree>
    <p:extLst>
      <p:ext uri="{BB962C8B-B14F-4D97-AF65-F5344CB8AC3E}">
        <p14:creationId xmlns:p14="http://schemas.microsoft.com/office/powerpoint/2010/main" xmlns="" val="3664174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&lt;</a:t>
            </a:r>
            <a:r>
              <a:rPr lang="zh-TW" altLang="en-US" dirty="0"/>
              <a:t>重要</a:t>
            </a:r>
            <a:r>
              <a:rPr lang="en-US" altLang="zh-TW" dirty="0"/>
              <a:t>&gt;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17</a:t>
            </a:fld>
            <a:endParaRPr lang="zh-TW" altLang="en-US"/>
          </a:p>
        </p:txBody>
      </p:sp>
    </p:spTree>
    <p:extLst>
      <p:ext uri="{BB962C8B-B14F-4D97-AF65-F5344CB8AC3E}">
        <p14:creationId xmlns:p14="http://schemas.microsoft.com/office/powerpoint/2010/main" xmlns="" val="27042591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&lt;</a:t>
            </a:r>
            <a:r>
              <a:rPr lang="zh-TW" altLang="en-US" dirty="0"/>
              <a:t>重要</a:t>
            </a:r>
            <a:r>
              <a:rPr lang="en-US" altLang="zh-TW" dirty="0"/>
              <a:t>&gt;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18</a:t>
            </a:fld>
            <a:endParaRPr lang="zh-TW" altLang="en-US"/>
          </a:p>
        </p:txBody>
      </p:sp>
    </p:spTree>
    <p:extLst>
      <p:ext uri="{BB962C8B-B14F-4D97-AF65-F5344CB8AC3E}">
        <p14:creationId xmlns:p14="http://schemas.microsoft.com/office/powerpoint/2010/main" xmlns="" val="33472085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如時間不夠可主要強調刷牙時牙刷刷毛盡量要朝向牙齒牙齦的交界處刷，因為很多細菌會躲在這個溝溝位置。</a:t>
            </a:r>
            <a:r>
              <a:rPr lang="en-US" altLang="zh-TW" dirty="0"/>
              <a:t>(</a:t>
            </a:r>
            <a:r>
              <a:rPr lang="zh-TW" altLang="en-US" dirty="0"/>
              <a:t>不要談角度，因為有些小朋友還沒有學到角度的概念，強調</a:t>
            </a:r>
            <a:r>
              <a:rPr lang="en-US" altLang="zh-TW" dirty="0"/>
              <a:t>“</a:t>
            </a:r>
            <a:r>
              <a:rPr lang="zh-TW" altLang="en-US" dirty="0"/>
              <a:t>刷毛斜斜的刷</a:t>
            </a:r>
            <a:r>
              <a:rPr lang="en-US" altLang="zh-TW" dirty="0"/>
              <a:t>”</a:t>
            </a:r>
            <a:r>
              <a:rPr lang="zh-TW" altLang="en-US" dirty="0"/>
              <a:t>即可</a:t>
            </a:r>
            <a:r>
              <a:rPr lang="en-US" altLang="zh-TW" dirty="0"/>
              <a: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19</a:t>
            </a:fld>
            <a:endParaRPr lang="zh-TW" altLang="en-US"/>
          </a:p>
        </p:txBody>
      </p:sp>
    </p:spTree>
    <p:extLst>
      <p:ext uri="{BB962C8B-B14F-4D97-AF65-F5344CB8AC3E}">
        <p14:creationId xmlns:p14="http://schemas.microsoft.com/office/powerpoint/2010/main" xmlns="" val="40223874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ED25E22C-39CC-419D-BE59-3B7926B6273E}" type="slidenum">
              <a:rPr lang="zh-TW" altLang="en-US" smtClean="0"/>
              <a:pPr/>
              <a:t>20</a:t>
            </a:fld>
            <a:endParaRPr lang="zh-TW" altLang="en-US"/>
          </a:p>
        </p:txBody>
      </p:sp>
    </p:spTree>
    <p:extLst>
      <p:ext uri="{BB962C8B-B14F-4D97-AF65-F5344CB8AC3E}">
        <p14:creationId xmlns:p14="http://schemas.microsoft.com/office/powerpoint/2010/main" xmlns="" val="627331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&lt;</a:t>
            </a:r>
            <a:r>
              <a:rPr lang="zh-TW" altLang="en-US" dirty="0"/>
              <a:t>必要</a:t>
            </a:r>
            <a:r>
              <a:rPr lang="en-US" altLang="zh-TW" dirty="0"/>
              <a:t>&gt;</a:t>
            </a:r>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3</a:t>
            </a:fld>
            <a:endParaRPr lang="zh-TW" altLang="en-US"/>
          </a:p>
        </p:txBody>
      </p:sp>
    </p:spTree>
    <p:extLst>
      <p:ext uri="{BB962C8B-B14F-4D97-AF65-F5344CB8AC3E}">
        <p14:creationId xmlns:p14="http://schemas.microsoft.com/office/powerpoint/2010/main" xmlns="" val="39117316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&lt;</a:t>
            </a:r>
            <a:r>
              <a:rPr lang="zh-TW" altLang="en-US" dirty="0"/>
              <a:t>必要</a:t>
            </a:r>
            <a:r>
              <a:rPr lang="en-US" altLang="zh-TW" dirty="0"/>
              <a:t>&gt;</a:t>
            </a:r>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4</a:t>
            </a:fld>
            <a:endParaRPr lang="zh-TW" altLang="en-US"/>
          </a:p>
        </p:txBody>
      </p:sp>
    </p:spTree>
    <p:extLst>
      <p:ext uri="{BB962C8B-B14F-4D97-AF65-F5344CB8AC3E}">
        <p14:creationId xmlns:p14="http://schemas.microsoft.com/office/powerpoint/2010/main" xmlns="" val="206011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&lt;</a:t>
            </a:r>
            <a:r>
              <a:rPr lang="zh-TW" altLang="en-US" dirty="0"/>
              <a:t>重要</a:t>
            </a:r>
            <a:r>
              <a:rPr lang="en-US" altLang="zh-TW" dirty="0"/>
              <a:t>&gt; </a:t>
            </a:r>
            <a:r>
              <a:rPr lang="zh-TW" altLang="en-US" dirty="0"/>
              <a:t>白色的這一顆是牙齒，紅色肉肉是牙齦，小朋友有沒有覺得牙齒很像樹木長在土壤裡面一樣呢</a:t>
            </a:r>
            <a:r>
              <a:rPr lang="en-US" altLang="zh-TW" dirty="0"/>
              <a:t>?</a:t>
            </a:r>
            <a:r>
              <a:rPr lang="zh-TW" altLang="en-US" dirty="0"/>
              <a:t> </a:t>
            </a:r>
            <a:endParaRPr lang="en-US" altLang="zh-TW" dirty="0"/>
          </a:p>
          <a:p>
            <a:r>
              <a:rPr lang="zh-TW" altLang="en-US" dirty="0"/>
              <a:t>牙齦以上冒出頭、我們眼睛看的見的部位我們稱它為</a:t>
            </a:r>
            <a:r>
              <a:rPr lang="en-US" altLang="zh-TW" dirty="0"/>
              <a:t>“</a:t>
            </a:r>
            <a:r>
              <a:rPr lang="zh-TW" altLang="en-US" dirty="0"/>
              <a:t>牙冠</a:t>
            </a:r>
            <a:r>
              <a:rPr lang="en-US" altLang="zh-TW" dirty="0"/>
              <a:t>”</a:t>
            </a:r>
            <a:r>
              <a:rPr lang="zh-TW" altLang="en-US" dirty="0"/>
              <a:t>，在牙齦裡面看不見的稱為</a:t>
            </a:r>
            <a:r>
              <a:rPr lang="en-US" altLang="zh-TW" dirty="0"/>
              <a:t>“</a:t>
            </a:r>
            <a:r>
              <a:rPr lang="zh-TW" altLang="en-US" dirty="0"/>
              <a:t>牙根</a:t>
            </a:r>
            <a:r>
              <a:rPr lang="en-US" altLang="zh-TW" dirty="0"/>
              <a:t>”</a:t>
            </a:r>
            <a:r>
              <a:rPr lang="zh-TW" altLang="en-US" dirty="0"/>
              <a:t>。</a:t>
            </a:r>
            <a:endParaRPr lang="en-US" altLang="zh-TW" dirty="0"/>
          </a:p>
          <a:p>
            <a:r>
              <a:rPr lang="zh-TW" altLang="en-US" dirty="0"/>
              <a:t>牙冠中最外層叫做琺瑯質，琺瑯質非常堅硬，但是如果沒有好好清潔照顧它，還是很容易會蛀牙喔</a:t>
            </a:r>
            <a:r>
              <a:rPr lang="en-US" altLang="zh-TW" dirty="0"/>
              <a:t>!</a:t>
            </a:r>
          </a:p>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5</a:t>
            </a:fld>
            <a:endParaRPr lang="zh-TW" altLang="en-US"/>
          </a:p>
        </p:txBody>
      </p:sp>
    </p:spTree>
    <p:extLst>
      <p:ext uri="{BB962C8B-B14F-4D97-AF65-F5344CB8AC3E}">
        <p14:creationId xmlns:p14="http://schemas.microsoft.com/office/powerpoint/2010/main" xmlns="" val="3043618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&lt;</a:t>
            </a:r>
            <a:r>
              <a:rPr lang="zh-TW" altLang="en-US" dirty="0"/>
              <a:t>重要</a:t>
            </a:r>
            <a:r>
              <a:rPr lang="en-US" altLang="zh-TW" dirty="0"/>
              <a:t>&gt;</a:t>
            </a:r>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6</a:t>
            </a:fld>
            <a:endParaRPr lang="zh-TW" altLang="en-US"/>
          </a:p>
        </p:txBody>
      </p:sp>
    </p:spTree>
    <p:extLst>
      <p:ext uri="{BB962C8B-B14F-4D97-AF65-F5344CB8AC3E}">
        <p14:creationId xmlns:p14="http://schemas.microsoft.com/office/powerpoint/2010/main" xmlns="" val="36116834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&lt;</a:t>
            </a:r>
            <a:r>
              <a:rPr lang="zh-TW" altLang="en-US" dirty="0"/>
              <a:t>重要</a:t>
            </a:r>
            <a:r>
              <a:rPr lang="en-US" altLang="zh-TW" dirty="0"/>
              <a:t>&gt;ps.</a:t>
            </a:r>
            <a:r>
              <a:rPr lang="en-US" altLang="zh-TW" baseline="0" dirty="0"/>
              <a:t> </a:t>
            </a:r>
            <a:r>
              <a:rPr lang="zh-TW" altLang="en-US" baseline="0" dirty="0"/>
              <a:t>此張圖中因為沒有智齒，所以只有</a:t>
            </a:r>
            <a:r>
              <a:rPr lang="en-US" altLang="zh-TW" baseline="0" dirty="0"/>
              <a:t>28</a:t>
            </a:r>
            <a:r>
              <a:rPr lang="zh-TW" altLang="en-US" baseline="0" dirty="0"/>
              <a:t>顆，如果智齒長出來則會最多有</a:t>
            </a:r>
            <a:r>
              <a:rPr lang="en-US" altLang="zh-TW" baseline="0" dirty="0"/>
              <a:t>32</a:t>
            </a:r>
            <a:r>
              <a:rPr lang="zh-TW" altLang="en-US" baseline="0" dirty="0"/>
              <a:t>顆 </a:t>
            </a:r>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7</a:t>
            </a:fld>
            <a:endParaRPr lang="zh-TW" altLang="en-US"/>
          </a:p>
        </p:txBody>
      </p:sp>
    </p:spTree>
    <p:extLst>
      <p:ext uri="{BB962C8B-B14F-4D97-AF65-F5344CB8AC3E}">
        <p14:creationId xmlns:p14="http://schemas.microsoft.com/office/powerpoint/2010/main" xmlns="" val="209917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&lt;</a:t>
            </a:r>
            <a:r>
              <a:rPr lang="zh-TW" altLang="en-US" dirty="0"/>
              <a:t>重要</a:t>
            </a:r>
            <a:r>
              <a:rPr lang="en-US" altLang="zh-TW" dirty="0"/>
              <a:t>&gt;</a:t>
            </a:r>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9</a:t>
            </a:fld>
            <a:endParaRPr lang="zh-TW" altLang="en-US"/>
          </a:p>
        </p:txBody>
      </p:sp>
    </p:spTree>
    <p:extLst>
      <p:ext uri="{BB962C8B-B14F-4D97-AF65-F5344CB8AC3E}">
        <p14:creationId xmlns:p14="http://schemas.microsoft.com/office/powerpoint/2010/main" xmlns="" val="25372703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dirty="0"/>
              <a:t>&lt;</a:t>
            </a:r>
            <a:r>
              <a:rPr lang="zh-TW" altLang="en-US" dirty="0"/>
              <a:t>重要</a:t>
            </a:r>
            <a:r>
              <a:rPr lang="en-US" altLang="zh-TW" dirty="0"/>
              <a:t>&gt;</a:t>
            </a:r>
            <a:endParaRPr lang="zh-TW" altLang="en-US" dirty="0"/>
          </a:p>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10</a:t>
            </a:fld>
            <a:endParaRPr lang="zh-TW" altLang="en-US"/>
          </a:p>
        </p:txBody>
      </p:sp>
    </p:spTree>
    <p:extLst>
      <p:ext uri="{BB962C8B-B14F-4D97-AF65-F5344CB8AC3E}">
        <p14:creationId xmlns:p14="http://schemas.microsoft.com/office/powerpoint/2010/main" xmlns="" val="24633270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zh-TW" altLang="en-US" dirty="0"/>
              <a:t>如時間不夠可簡單帶過</a:t>
            </a:r>
          </a:p>
          <a:p>
            <a:endParaRPr lang="zh-TW" altLang="en-US" dirty="0"/>
          </a:p>
        </p:txBody>
      </p:sp>
      <p:sp>
        <p:nvSpPr>
          <p:cNvPr id="4" name="投影片編號版面配置區 3"/>
          <p:cNvSpPr>
            <a:spLocks noGrp="1"/>
          </p:cNvSpPr>
          <p:nvPr>
            <p:ph type="sldNum" sz="quarter" idx="10"/>
          </p:nvPr>
        </p:nvSpPr>
        <p:spPr/>
        <p:txBody>
          <a:bodyPr/>
          <a:lstStyle/>
          <a:p>
            <a:fld id="{2E5C9CF2-A4D4-4E0B-B827-850B0D321704}" type="slidenum">
              <a:rPr lang="zh-TW" altLang="en-US" smtClean="0"/>
              <a:pPr/>
              <a:t>11</a:t>
            </a:fld>
            <a:endParaRPr lang="zh-TW" altLang="en-US"/>
          </a:p>
        </p:txBody>
      </p:sp>
    </p:spTree>
    <p:extLst>
      <p:ext uri="{BB962C8B-B14F-4D97-AF65-F5344CB8AC3E}">
        <p14:creationId xmlns:p14="http://schemas.microsoft.com/office/powerpoint/2010/main" xmlns="" val="392238945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61635C4-4D6F-423F-A23C-CCD531893353}" type="slidenum">
              <a:rPr lang="zh-TW" altLang="en-US" smtClean="0"/>
              <a:pPr/>
              <a:t>‹#›</a:t>
            </a:fld>
            <a:endParaRPr lang="zh-TW" altLang="en-US"/>
          </a:p>
        </p:txBody>
      </p:sp>
      <p:sp>
        <p:nvSpPr>
          <p:cNvPr id="10" name="Rectangle 3"/>
          <p:cNvSpPr/>
          <p:nvPr userDrawn="1"/>
        </p:nvSpPr>
        <p:spPr>
          <a:xfrm>
            <a:off x="-2" y="-159964"/>
            <a:ext cx="9144001" cy="7017963"/>
          </a:xfrm>
          <a:prstGeom prst="rect">
            <a:avLst/>
          </a:prstGeom>
          <a:solidFill>
            <a:srgbClr val="D201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Picture 5" descr="smile_curve_top.psd"/>
          <p:cNvPicPr>
            <a:picLocks noChangeAspect="1"/>
          </p:cNvPicPr>
          <p:nvPr userDrawn="1"/>
        </p:nvPicPr>
        <p:blipFill rotWithShape="1">
          <a:blip r:embed="rId2" cstate="email">
            <a:extLst>
              <a:ext uri="{28A0092B-C50C-407E-A947-70E740481C1C}">
                <a14:useLocalDpi xmlns:a14="http://schemas.microsoft.com/office/drawing/2010/main" xmlns=""/>
              </a:ext>
            </a:extLst>
          </a:blip>
          <a:srcRect b="-1736"/>
          <a:stretch/>
        </p:blipFill>
        <p:spPr>
          <a:xfrm>
            <a:off x="-1" y="-159964"/>
            <a:ext cx="9144002" cy="5973120"/>
          </a:xfrm>
          <a:prstGeom prst="rect">
            <a:avLst/>
          </a:prstGeom>
        </p:spPr>
      </p:pic>
      <p:pic>
        <p:nvPicPr>
          <p:cNvPr id="12" name="pasted-image.pdf" descr="pasted-image.pdf"/>
          <p:cNvPicPr>
            <a:picLocks noChangeAspect="1"/>
          </p:cNvPicPr>
          <p:nvPr userDrawn="1"/>
        </p:nvPicPr>
        <p:blipFill>
          <a:blip r:embed="rId3" cstate="email">
            <a:extLst>
              <a:ext uri="{28A0092B-C50C-407E-A947-70E740481C1C}">
                <a14:useLocalDpi xmlns:a14="http://schemas.microsoft.com/office/drawing/2010/main" xmlns=""/>
              </a:ext>
            </a:extLst>
          </a:blip>
          <a:stretch>
            <a:fillRect/>
          </a:stretch>
        </p:blipFill>
        <p:spPr>
          <a:xfrm>
            <a:off x="-108520" y="5531488"/>
            <a:ext cx="2640029" cy="1310812"/>
          </a:xfrm>
          <a:prstGeom prst="rect">
            <a:avLst/>
          </a:prstGeom>
          <a:ln w="12700">
            <a:miter lim="400000"/>
          </a:ln>
        </p:spPr>
      </p:pic>
    </p:spTree>
    <p:extLst>
      <p:ext uri="{BB962C8B-B14F-4D97-AF65-F5344CB8AC3E}">
        <p14:creationId xmlns:p14="http://schemas.microsoft.com/office/powerpoint/2010/main" xmlns="" val="39075762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182969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6795165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563671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27125619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1323536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37461449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1826886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1894217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13175120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2DBD7ADE-71C6-4759-9AEF-DBBF1205D67A}" type="datetimeFigureOut">
              <a:rPr lang="zh-TW" altLang="en-US" smtClean="0"/>
              <a:pPr/>
              <a:t>2020/5/5</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42829829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D7ADE-71C6-4759-9AEF-DBBF1205D67A}" type="datetimeFigureOut">
              <a:rPr lang="zh-TW" altLang="en-US" smtClean="0"/>
              <a:pPr/>
              <a:t>2020/5/5</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1635C4-4D6F-423F-A23C-CCD531893353}" type="slidenum">
              <a:rPr lang="zh-TW" altLang="en-US" smtClean="0"/>
              <a:pPr/>
              <a:t>‹#›</a:t>
            </a:fld>
            <a:endParaRPr lang="zh-TW" altLang="en-US"/>
          </a:p>
        </p:txBody>
      </p:sp>
    </p:spTree>
    <p:extLst>
      <p:ext uri="{BB962C8B-B14F-4D97-AF65-F5344CB8AC3E}">
        <p14:creationId xmlns:p14="http://schemas.microsoft.com/office/powerpoint/2010/main" xmlns="" val="40333393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lmbj6GRNqk8" TargetMode="External"/><Relationship Id="rId1" Type="http://schemas.openxmlformats.org/officeDocument/2006/relationships/slideLayout" Target="../slideLayouts/slideLayout2.xml"/><Relationship Id="rId5" Type="http://schemas.openxmlformats.org/officeDocument/2006/relationships/hyperlink" Target="https://youtu.be/Mjle8ioHUA0" TargetMode="Externa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microsoft.com/office/2007/relationships/hdphoto" Target="../media/hdphoto10.wdp"/><Relationship Id="rId5" Type="http://schemas.openxmlformats.org/officeDocument/2006/relationships/image" Target="../media/image22.png"/><Relationship Id="rId4" Type="http://schemas.microsoft.com/office/2007/relationships/hdphoto" Target="../media/hdphoto9.wdp"/></Relationships>
</file>

<file path=ppt/slides/_rels/slide1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25.jpeg"/><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0.jpeg"/><Relationship Id="rId4" Type="http://schemas.openxmlformats.org/officeDocument/2006/relationships/image" Target="../media/image27.jpeg"/></Relationships>
</file>

<file path=ppt/slides/_rels/slide13.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8.png"/><Relationship Id="rId7" Type="http://schemas.openxmlformats.org/officeDocument/2006/relationships/image" Target="../media/image30.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12.wdp"/><Relationship Id="rId11" Type="http://schemas.openxmlformats.org/officeDocument/2006/relationships/image" Target="../media/image10.jpeg"/><Relationship Id="rId5" Type="http://schemas.openxmlformats.org/officeDocument/2006/relationships/image" Target="../media/image29.png"/><Relationship Id="rId10" Type="http://schemas.openxmlformats.org/officeDocument/2006/relationships/image" Target="../media/image32.jpeg"/><Relationship Id="rId4" Type="http://schemas.microsoft.com/office/2007/relationships/hdphoto" Target="../media/hdphoto11.wdp"/><Relationship Id="rId9" Type="http://schemas.microsoft.com/office/2007/relationships/hdphoto" Target="../media/hdphoto13.wdp"/></Relationships>
</file>

<file path=ppt/slides/_rels/slide14.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33.emf"/><Relationship Id="rId7" Type="http://schemas.openxmlformats.org/officeDocument/2006/relationships/image" Target="../media/image37.emf"/><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6.emf"/><Relationship Id="rId5" Type="http://schemas.openxmlformats.org/officeDocument/2006/relationships/image" Target="../media/image35.emf"/><Relationship Id="rId10" Type="http://schemas.openxmlformats.org/officeDocument/2006/relationships/image" Target="../media/image10.jpeg"/><Relationship Id="rId4" Type="http://schemas.openxmlformats.org/officeDocument/2006/relationships/image" Target="../media/image34.emf"/><Relationship Id="rId9" Type="http://schemas.openxmlformats.org/officeDocument/2006/relationships/image" Target="../media/image39.jpeg"/></Relationships>
</file>

<file path=ppt/slides/_rels/slide15.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40.png"/><Relationship Id="rId7" Type="http://schemas.openxmlformats.org/officeDocument/2006/relationships/image" Target="../media/image43.emf"/><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microsoft.com/office/2007/relationships/hdphoto" Target="../media/hdphoto14.wdp"/><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7" Type="http://schemas.openxmlformats.org/officeDocument/2006/relationships/image" Target="../media/image10.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15.wdp"/></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2.jpe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16.wdp"/><Relationship Id="rId4" Type="http://schemas.openxmlformats.org/officeDocument/2006/relationships/image" Target="../media/image51.png"/></Relationships>
</file>

<file path=ppt/slides/_rels/slide21.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microsoft.com/office/2007/relationships/hdphoto" Target="../media/hdphoto17.wdp"/><Relationship Id="rId7" Type="http://schemas.microsoft.com/office/2007/relationships/hdphoto" Target="../media/hdphoto19.wdp"/><Relationship Id="rId2" Type="http://schemas.openxmlformats.org/officeDocument/2006/relationships/image" Target="../media/image55.png"/><Relationship Id="rId1" Type="http://schemas.openxmlformats.org/officeDocument/2006/relationships/slideLayout" Target="../slideLayouts/slideLayout2.xml"/><Relationship Id="rId6" Type="http://schemas.openxmlformats.org/officeDocument/2006/relationships/image" Target="../media/image57.png"/><Relationship Id="rId5" Type="http://schemas.microsoft.com/office/2007/relationships/hdphoto" Target="../media/hdphoto18.wdp"/><Relationship Id="rId10" Type="http://schemas.openxmlformats.org/officeDocument/2006/relationships/image" Target="../media/image10.jpeg"/><Relationship Id="rId4" Type="http://schemas.openxmlformats.org/officeDocument/2006/relationships/image" Target="../media/image56.png"/><Relationship Id="rId9" Type="http://schemas.microsoft.com/office/2007/relationships/hdphoto" Target="../media/hdphoto20.wdp"/></Relationships>
</file>

<file path=ppt/slides/_rels/slide24.xml.rels><?xml version="1.0" encoding="UTF-8" standalone="yes"?>
<Relationships xmlns="http://schemas.openxmlformats.org/package/2006/relationships"><Relationship Id="rId3" Type="http://schemas.microsoft.com/office/2007/relationships/hdphoto" Target="../media/hdphoto21.wdp"/><Relationship Id="rId2" Type="http://schemas.openxmlformats.org/officeDocument/2006/relationships/image" Target="../media/image59.png"/><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22.wdp"/><Relationship Id="rId4" Type="http://schemas.openxmlformats.org/officeDocument/2006/relationships/image" Target="../media/image60.png"/></Relationships>
</file>

<file path=ppt/slides/_rels/slide25.xml.rels><?xml version="1.0" encoding="UTF-8" standalone="yes"?>
<Relationships xmlns="http://schemas.openxmlformats.org/package/2006/relationships"><Relationship Id="rId3" Type="http://schemas.microsoft.com/office/2007/relationships/hdphoto" Target="../media/hdphoto23.wdp"/><Relationship Id="rId2"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10.jpeg"/><Relationship Id="rId5" Type="http://schemas.microsoft.com/office/2007/relationships/hdphoto" Target="../media/hdphoto24.wdp"/><Relationship Id="rId4" Type="http://schemas.openxmlformats.org/officeDocument/2006/relationships/image" Target="../media/image62.png"/></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13" Type="http://schemas.microsoft.com/office/2007/relationships/hdphoto" Target="../media/hdphoto30.wdp"/><Relationship Id="rId3" Type="http://schemas.microsoft.com/office/2007/relationships/hdphoto" Target="../media/hdphoto25.wdp"/><Relationship Id="rId7" Type="http://schemas.microsoft.com/office/2007/relationships/hdphoto" Target="../media/hdphoto27.wdp"/><Relationship Id="rId12" Type="http://schemas.openxmlformats.org/officeDocument/2006/relationships/image" Target="../media/image68.png"/><Relationship Id="rId2" Type="http://schemas.openxmlformats.org/officeDocument/2006/relationships/image" Target="../media/image63.png"/><Relationship Id="rId16"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65.png"/><Relationship Id="rId11" Type="http://schemas.microsoft.com/office/2007/relationships/hdphoto" Target="../media/hdphoto29.wdp"/><Relationship Id="rId5" Type="http://schemas.microsoft.com/office/2007/relationships/hdphoto" Target="../media/hdphoto26.wdp"/><Relationship Id="rId15" Type="http://schemas.microsoft.com/office/2007/relationships/hdphoto" Target="../media/hdphoto31.wdp"/><Relationship Id="rId10" Type="http://schemas.openxmlformats.org/officeDocument/2006/relationships/image" Target="../media/image67.png"/><Relationship Id="rId4" Type="http://schemas.openxmlformats.org/officeDocument/2006/relationships/image" Target="../media/image64.png"/><Relationship Id="rId9" Type="http://schemas.microsoft.com/office/2007/relationships/hdphoto" Target="../media/hdphoto28.wdp"/><Relationship Id="rId14"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10.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3.emf"/><Relationship Id="rId5" Type="http://schemas.microsoft.com/office/2007/relationships/hdphoto" Target="../media/hdphoto14.wdp"/><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10.jpeg"/><Relationship Id="rId3" Type="http://schemas.microsoft.com/office/2007/relationships/hdphoto" Target="../media/hdphoto32.wdp"/><Relationship Id="rId7" Type="http://schemas.microsoft.com/office/2007/relationships/hdphoto" Target="../media/hdphoto34.wdp"/><Relationship Id="rId2" Type="http://schemas.openxmlformats.org/officeDocument/2006/relationships/image" Target="../media/image71.png"/><Relationship Id="rId1" Type="http://schemas.openxmlformats.org/officeDocument/2006/relationships/slideLayout" Target="../slideLayouts/slideLayout2.xml"/><Relationship Id="rId6" Type="http://schemas.openxmlformats.org/officeDocument/2006/relationships/image" Target="../media/image73.png"/><Relationship Id="rId5" Type="http://schemas.microsoft.com/office/2007/relationships/hdphoto" Target="../media/hdphoto33.wdp"/><Relationship Id="rId4" Type="http://schemas.openxmlformats.org/officeDocument/2006/relationships/image" Target="../media/image72.png"/></Relationships>
</file>

<file path=ppt/slides/_rels/slide31.xml.rels><?xml version="1.0" encoding="UTF-8" standalone="yes"?>
<Relationships xmlns="http://schemas.openxmlformats.org/package/2006/relationships"><Relationship Id="rId8" Type="http://schemas.microsoft.com/office/2007/relationships/hdphoto" Target="../media/hdphoto37.wdp"/><Relationship Id="rId3" Type="http://schemas.microsoft.com/office/2007/relationships/hdphoto" Target="../media/hdphoto35.wdp"/><Relationship Id="rId7" Type="http://schemas.openxmlformats.org/officeDocument/2006/relationships/image" Target="../media/image77.png"/><Relationship Id="rId2" Type="http://schemas.openxmlformats.org/officeDocument/2006/relationships/image" Target="../media/image74.png"/><Relationship Id="rId1" Type="http://schemas.openxmlformats.org/officeDocument/2006/relationships/slideLayout" Target="../slideLayouts/slideLayout2.xml"/><Relationship Id="rId6" Type="http://schemas.openxmlformats.org/officeDocument/2006/relationships/image" Target="../media/image76.jpeg"/><Relationship Id="rId5" Type="http://schemas.microsoft.com/office/2007/relationships/hdphoto" Target="../media/hdphoto36.wdp"/><Relationship Id="rId10" Type="http://schemas.openxmlformats.org/officeDocument/2006/relationships/image" Target="../media/image10.jpeg"/><Relationship Id="rId4" Type="http://schemas.openxmlformats.org/officeDocument/2006/relationships/image" Target="../media/image75.png"/><Relationship Id="rId9" Type="http://schemas.openxmlformats.org/officeDocument/2006/relationships/image" Target="../media/image78.jpeg"/></Relationships>
</file>

<file path=ppt/slides/_rels/slide3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microsoft.com/office/2007/relationships/hdphoto" Target="../media/hdphoto32.wdp"/><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82.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34.wdp"/><Relationship Id="rId2" Type="http://schemas.openxmlformats.org/officeDocument/2006/relationships/image" Target="../media/image73.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8.xml.rels><?xml version="1.0" encoding="UTF-8" standalone="yes"?>
<Relationships xmlns="http://schemas.openxmlformats.org/package/2006/relationships"><Relationship Id="rId3" Type="http://schemas.microsoft.com/office/2007/relationships/hdphoto" Target="../media/hdphoto38.wdp"/><Relationship Id="rId2" Type="http://schemas.openxmlformats.org/officeDocument/2006/relationships/image" Target="../media/image83.png"/><Relationship Id="rId1" Type="http://schemas.openxmlformats.org/officeDocument/2006/relationships/slideLayout" Target="../slideLayouts/slideLayout2.xml"/><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jpe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4.wdp"/><Relationship Id="rId5" Type="http://schemas.openxmlformats.org/officeDocument/2006/relationships/image" Target="../media/image12.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14.png"/><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microsoft.com/office/2007/relationships/hdphoto" Target="../media/hdphoto7.wdp"/></Relationships>
</file>

<file path=ppt/slides/_rels/slide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0.jpeg"/><Relationship Id="rId5" Type="http://schemas.microsoft.com/office/2007/relationships/hdphoto" Target="../media/hdphoto8.wdp"/><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微軟正黑體" panose="020B0604030504040204" pitchFamily="34" charset="-120"/>
                <a:ea typeface="微軟正黑體" panose="020B0604030504040204" pitchFamily="34" charset="-120"/>
              </a:rPr>
              <a:t>衛教卡通播放</a:t>
            </a:r>
          </a:p>
        </p:txBody>
      </p:sp>
      <p:sp>
        <p:nvSpPr>
          <p:cNvPr id="3" name="內容版面配置區 2"/>
          <p:cNvSpPr>
            <a:spLocks noGrp="1"/>
          </p:cNvSpPr>
          <p:nvPr>
            <p:ph idx="1"/>
          </p:nvPr>
        </p:nvSpPr>
        <p:spPr>
          <a:xfrm>
            <a:off x="457200" y="2151767"/>
            <a:ext cx="8229600" cy="3221449"/>
          </a:xfrm>
        </p:spPr>
        <p:txBody>
          <a:bodyPr/>
          <a:lstStyle/>
          <a:p>
            <a:pPr marL="0" indent="0" algn="ctr">
              <a:buNone/>
            </a:pPr>
            <a:r>
              <a:rPr lang="zh-TW" altLang="en-US" dirty="0">
                <a:latin typeface="微軟正黑體" panose="020B0604030504040204" pitchFamily="34" charset="-120"/>
                <a:ea typeface="微軟正黑體" panose="020B0604030504040204" pitchFamily="34" charset="-120"/>
              </a:rPr>
              <a:t>兔子牙醫及牙齒守護者</a:t>
            </a:r>
            <a:endParaRPr lang="en-US" altLang="zh-TW" dirty="0">
              <a:latin typeface="微軟正黑體" panose="020B0604030504040204" pitchFamily="34" charset="-120"/>
              <a:ea typeface="微軟正黑體" panose="020B0604030504040204" pitchFamily="34" charset="-120"/>
            </a:endParaRPr>
          </a:p>
          <a:p>
            <a:pPr marL="0" indent="0" algn="ctr">
              <a:buNone/>
            </a:pPr>
            <a:endParaRPr lang="en-US" altLang="zh-TW" dirty="0">
              <a:latin typeface="微軟正黑體" panose="020B0604030504040204" pitchFamily="34" charset="-120"/>
              <a:ea typeface="微軟正黑體" panose="020B0604030504040204" pitchFamily="34" charset="-120"/>
            </a:endParaRPr>
          </a:p>
          <a:p>
            <a:pPr marL="0" indent="0" algn="ctr">
              <a:buNone/>
            </a:pPr>
            <a:r>
              <a:rPr lang="en-US" altLang="zh-TW" dirty="0">
                <a:latin typeface="微軟正黑體" panose="020B0604030504040204" pitchFamily="34" charset="-120"/>
                <a:ea typeface="微軟正黑體" panose="020B0604030504040204" pitchFamily="34" charset="-120"/>
                <a:hlinkClick r:id="rId2"/>
              </a:rPr>
              <a:t>https://youtu.be/lmbj6GRNqk8</a:t>
            </a:r>
            <a:endParaRPr lang="zh-TW" altLang="en-US" dirty="0">
              <a:latin typeface="微軟正黑體" panose="020B0604030504040204" pitchFamily="34" charset="-120"/>
              <a:ea typeface="微軟正黑體" panose="020B0604030504040204" pitchFamily="34" charset="-120"/>
            </a:endParaRPr>
          </a:p>
        </p:txBody>
      </p:sp>
      <p:sp>
        <p:nvSpPr>
          <p:cNvPr id="10" name="Rectangle 3"/>
          <p:cNvSpPr/>
          <p:nvPr/>
        </p:nvSpPr>
        <p:spPr>
          <a:xfrm>
            <a:off x="-2" y="-159964"/>
            <a:ext cx="9144001" cy="7017963"/>
          </a:xfrm>
          <a:prstGeom prst="rect">
            <a:avLst/>
          </a:prstGeom>
          <a:solidFill>
            <a:srgbClr val="D2010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fromWordArt="0" anchor="ctr" anchorCtr="0" forceAA="0" compatLnSpc="1">
            <a:prstTxWarp prst="textNoShape">
              <a:avLst/>
            </a:prstTxWarp>
            <a:no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2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endParaRPr>
          </a:p>
        </p:txBody>
      </p:sp>
      <p:pic>
        <p:nvPicPr>
          <p:cNvPr id="11" name="Picture 5" descr="smile_curve_top.psd"/>
          <p:cNvPicPr>
            <a:picLocks noChangeAspect="1"/>
          </p:cNvPicPr>
          <p:nvPr/>
        </p:nvPicPr>
        <p:blipFill rotWithShape="1">
          <a:blip r:embed="rId3" cstate="email">
            <a:extLst>
              <a:ext uri="{28A0092B-C50C-407E-A947-70E740481C1C}">
                <a14:useLocalDpi xmlns:a14="http://schemas.microsoft.com/office/drawing/2010/main" xmlns=""/>
              </a:ext>
            </a:extLst>
          </a:blip>
          <a:srcRect l="4874" b="-1736"/>
          <a:stretch/>
        </p:blipFill>
        <p:spPr>
          <a:xfrm>
            <a:off x="-2" y="-159965"/>
            <a:ext cx="9144003" cy="6181253"/>
          </a:xfrm>
          <a:prstGeom prst="rect">
            <a:avLst/>
          </a:prstGeom>
        </p:spPr>
      </p:pic>
      <p:pic>
        <p:nvPicPr>
          <p:cNvPr id="12" name="pasted-image.pdf" descr="pasted-image.pdf"/>
          <p:cNvPicPr>
            <a:picLocks noChangeAspect="1"/>
          </p:cNvPicPr>
          <p:nvPr/>
        </p:nvPicPr>
        <p:blipFill>
          <a:blip r:embed="rId4" cstate="email">
            <a:extLst>
              <a:ext uri="{28A0092B-C50C-407E-A947-70E740481C1C}">
                <a14:useLocalDpi xmlns:a14="http://schemas.microsoft.com/office/drawing/2010/main" xmlns=""/>
              </a:ext>
            </a:extLst>
          </a:blip>
          <a:stretch>
            <a:fillRect/>
          </a:stretch>
        </p:blipFill>
        <p:spPr>
          <a:xfrm>
            <a:off x="-108520" y="5531488"/>
            <a:ext cx="2640029" cy="1310812"/>
          </a:xfrm>
          <a:prstGeom prst="rect">
            <a:avLst/>
          </a:prstGeom>
          <a:ln w="12700">
            <a:miter lim="400000"/>
          </a:ln>
        </p:spPr>
      </p:pic>
      <p:sp>
        <p:nvSpPr>
          <p:cNvPr id="7" name="標題 1"/>
          <p:cNvSpPr txBox="1">
            <a:spLocks/>
          </p:cNvSpPr>
          <p:nvPr/>
        </p:nvSpPr>
        <p:spPr>
          <a:xfrm>
            <a:off x="609600" y="427038"/>
            <a:ext cx="8229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a:latin typeface="微軟正黑體" panose="020B0604030504040204" pitchFamily="34" charset="-120"/>
                <a:ea typeface="微軟正黑體" panose="020B0604030504040204" pitchFamily="34" charset="-120"/>
              </a:rPr>
              <a:t>衛教卡通播放</a:t>
            </a:r>
            <a:endParaRPr lang="zh-TW" altLang="en-US" b="1" dirty="0">
              <a:latin typeface="微軟正黑體" panose="020B0604030504040204" pitchFamily="34" charset="-120"/>
              <a:ea typeface="微軟正黑體" panose="020B0604030504040204" pitchFamily="34" charset="-120"/>
            </a:endParaRPr>
          </a:p>
        </p:txBody>
      </p:sp>
      <p:sp>
        <p:nvSpPr>
          <p:cNvPr id="8" name="內容版面配置區 2"/>
          <p:cNvSpPr txBox="1">
            <a:spLocks/>
          </p:cNvSpPr>
          <p:nvPr/>
        </p:nvSpPr>
        <p:spPr>
          <a:xfrm>
            <a:off x="609600" y="2304167"/>
            <a:ext cx="8229600" cy="3221449"/>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zh-TW" altLang="en-US" dirty="0">
                <a:latin typeface="微軟正黑體" panose="020B0604030504040204" pitchFamily="34" charset="-120"/>
                <a:ea typeface="微軟正黑體" panose="020B0604030504040204" pitchFamily="34" charset="-120"/>
              </a:rPr>
              <a:t>兔子牙醫及牙齒守護者</a:t>
            </a:r>
            <a:endParaRPr lang="en-US" altLang="zh-TW" dirty="0">
              <a:latin typeface="微軟正黑體" panose="020B0604030504040204" pitchFamily="34" charset="-120"/>
              <a:ea typeface="微軟正黑體" panose="020B0604030504040204" pitchFamily="34" charset="-120"/>
            </a:endParaRPr>
          </a:p>
          <a:p>
            <a:pPr marL="0" indent="0" algn="ctr">
              <a:buFont typeface="Arial" panose="020B0604020202020204" pitchFamily="34" charset="0"/>
              <a:buNone/>
            </a:pPr>
            <a:endParaRPr lang="en-US" altLang="zh-TW" dirty="0">
              <a:latin typeface="微軟正黑體" panose="020B0604030504040204" pitchFamily="34" charset="-120"/>
              <a:ea typeface="微軟正黑體" panose="020B0604030504040204" pitchFamily="34" charset="-120"/>
            </a:endParaRPr>
          </a:p>
          <a:p>
            <a:pPr marL="0" indent="0" algn="ctr">
              <a:buNone/>
            </a:pPr>
            <a:r>
              <a:rPr lang="en" altLang="zh-TW" dirty="0">
                <a:hlinkClick r:id="rId5"/>
              </a:rPr>
              <a:t>https://youtu.be/Mjle8ioHUA0</a:t>
            </a:r>
            <a:endParaRPr lang="en" altLang="zh-TW" dirty="0"/>
          </a:p>
        </p:txBody>
      </p:sp>
    </p:spTree>
    <p:extLst>
      <p:ext uri="{BB962C8B-B14F-4D97-AF65-F5344CB8AC3E}">
        <p14:creationId xmlns:p14="http://schemas.microsoft.com/office/powerpoint/2010/main" xmlns="" val="3816619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23528" y="269685"/>
            <a:ext cx="8229600" cy="1143000"/>
          </a:xfrm>
        </p:spPr>
        <p:txBody>
          <a:bodyPr>
            <a:normAutofit/>
          </a:bodyPr>
          <a:lstStyle/>
          <a:p>
            <a:r>
              <a:rPr lang="zh-TW" altLang="en-US" sz="4000" b="1" dirty="0">
                <a:latin typeface="微軟正黑體" panose="020B0604030504040204" pitchFamily="34" charset="-120"/>
                <a:ea typeface="微軟正黑體" panose="020B0604030504040204" pitchFamily="34" charset="-120"/>
              </a:rPr>
              <a:t>什麼是牙結石</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grpSp>
        <p:nvGrpSpPr>
          <p:cNvPr id="4" name="群組 3"/>
          <p:cNvGrpSpPr/>
          <p:nvPr/>
        </p:nvGrpSpPr>
        <p:grpSpPr>
          <a:xfrm>
            <a:off x="755576" y="1948770"/>
            <a:ext cx="5544616" cy="870539"/>
            <a:chOff x="683568" y="1980708"/>
            <a:chExt cx="5544616" cy="870539"/>
          </a:xfrm>
        </p:grpSpPr>
        <p:sp>
          <p:nvSpPr>
            <p:cNvPr id="5" name="文字方塊 4"/>
            <p:cNvSpPr txBox="1"/>
            <p:nvPr/>
          </p:nvSpPr>
          <p:spPr>
            <a:xfrm>
              <a:off x="683568" y="2029675"/>
              <a:ext cx="5544616" cy="821572"/>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TW" altLang="en-US" sz="3000" dirty="0">
                  <a:latin typeface="微軟正黑體" panose="020B0604030504040204" pitchFamily="34" charset="-120"/>
                  <a:ea typeface="微軟正黑體" panose="020B0604030504040204" pitchFamily="34" charset="-120"/>
                </a:rPr>
                <a:t>牙菌斑                 </a:t>
              </a:r>
              <a:r>
                <a:rPr lang="zh-TW" altLang="en-US" sz="3600" b="1" u="sng" dirty="0">
                  <a:solidFill>
                    <a:srgbClr val="0070C0"/>
                  </a:solidFill>
                  <a:latin typeface="微軟正黑體" panose="020B0604030504040204" pitchFamily="34" charset="-120"/>
                  <a:ea typeface="微軟正黑體" panose="020B0604030504040204" pitchFamily="34" charset="-120"/>
                </a:rPr>
                <a:t>牙結石</a:t>
              </a:r>
              <a:endParaRPr lang="zh-TW" altLang="en-US" sz="3200" dirty="0">
                <a:latin typeface="微軟正黑體" panose="020B0604030504040204" pitchFamily="34" charset="-120"/>
                <a:ea typeface="微軟正黑體" panose="020B0604030504040204" pitchFamily="34" charset="-120"/>
              </a:endParaRPr>
            </a:p>
          </p:txBody>
        </p:sp>
        <p:sp>
          <p:nvSpPr>
            <p:cNvPr id="10" name="向右箭號 9"/>
            <p:cNvSpPr/>
            <p:nvPr/>
          </p:nvSpPr>
          <p:spPr>
            <a:xfrm>
              <a:off x="2483768" y="2348880"/>
              <a:ext cx="1325339" cy="260563"/>
            </a:xfrm>
            <a:prstGeom prst="rightArrow">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文字方塊 2"/>
            <p:cNvSpPr txBox="1"/>
            <p:nvPr/>
          </p:nvSpPr>
          <p:spPr>
            <a:xfrm>
              <a:off x="2411760" y="1980708"/>
              <a:ext cx="1490513" cy="400110"/>
            </a:xfrm>
            <a:prstGeom prst="rect">
              <a:avLst/>
            </a:prstGeom>
            <a:noFill/>
          </p:spPr>
          <p:txBody>
            <a:bodyPr wrap="square" rtlCol="0">
              <a:spAutoFit/>
            </a:bodyP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時間久了</a:t>
              </a:r>
              <a:r>
                <a:rPr lang="zh-TW" altLang="en-US" sz="2000" dirty="0"/>
                <a:t> </a:t>
              </a:r>
            </a:p>
          </p:txBody>
        </p:sp>
      </p:grpSp>
      <p:sp>
        <p:nvSpPr>
          <p:cNvPr id="11" name="矩形 10"/>
          <p:cNvSpPr/>
          <p:nvPr/>
        </p:nvSpPr>
        <p:spPr>
          <a:xfrm>
            <a:off x="683568" y="1484784"/>
            <a:ext cx="7773564" cy="4586361"/>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5" name="內容版面配置區 11"/>
          <p:cNvPicPr>
            <a:picLocks noChangeAspect="1"/>
          </p:cNvPicPr>
          <p:nvPr/>
        </p:nvPicPr>
        <p:blipFill>
          <a:blip r:embed="rId3" cstate="email">
            <a:extLst>
              <a:ext uri="{BEBA8EAE-BF5A-486C-A8C5-ECC9F3942E4B}">
                <a14:imgProps xmlns:a14="http://schemas.microsoft.com/office/drawing/2010/main" xmlns="">
                  <a14:imgLayer r:embed="rId4">
                    <a14:imgEffect>
                      <a14:backgroundRemoval t="1809" b="97933" l="4111" r="97222"/>
                    </a14:imgEffect>
                  </a14:imgLayer>
                </a14:imgProps>
              </a:ext>
              <a:ext uri="{28A0092B-C50C-407E-A947-70E740481C1C}">
                <a14:useLocalDpi xmlns:a14="http://schemas.microsoft.com/office/drawing/2010/main" xmlns=""/>
              </a:ext>
            </a:extLst>
          </a:blip>
          <a:stretch>
            <a:fillRect/>
          </a:stretch>
        </p:blipFill>
        <p:spPr>
          <a:xfrm>
            <a:off x="6047656" y="1203305"/>
            <a:ext cx="3096344" cy="2748400"/>
          </a:xfrm>
          <a:prstGeom prst="rect">
            <a:avLst/>
          </a:prstGeom>
        </p:spPr>
      </p:pic>
      <p:grpSp>
        <p:nvGrpSpPr>
          <p:cNvPr id="6" name="群組 5"/>
          <p:cNvGrpSpPr/>
          <p:nvPr/>
        </p:nvGrpSpPr>
        <p:grpSpPr>
          <a:xfrm>
            <a:off x="755576" y="2924944"/>
            <a:ext cx="5544616" cy="3146201"/>
            <a:chOff x="755576" y="2924944"/>
            <a:chExt cx="5544616" cy="3146201"/>
          </a:xfrm>
        </p:grpSpPr>
        <p:pic>
          <p:nvPicPr>
            <p:cNvPr id="2050" name="Picture 2" descr="K:\Professional Library\GAD Materials\From Y&amp;R\2013\Asia Professional Image bank\Perio\illustration\PeriodDisease004.jpg"/>
            <p:cNvPicPr>
              <a:picLocks noChangeAspect="1" noChangeArrowheads="1"/>
            </p:cNvPicPr>
            <p:nvPr/>
          </p:nvPicPr>
          <p:blipFill>
            <a:blip r:embed="rId5" cstate="email">
              <a:extLst>
                <a:ext uri="{BEBA8EAE-BF5A-486C-A8C5-ECC9F3942E4B}">
                  <a14:imgProps xmlns:a14="http://schemas.microsoft.com/office/drawing/2010/main" xmlns="">
                    <a14:imgLayer r:embed="rId6">
                      <a14:imgEffect>
                        <a14:backgroundRemoval t="4446" b="100000" l="1778" r="95111"/>
                      </a14:imgEffect>
                      <a14:imgEffect>
                        <a14:brightnessContrast bright="-20000" contrast="40000"/>
                      </a14:imgEffect>
                    </a14:imgLayer>
                  </a14:imgProps>
                </a:ext>
                <a:ext uri="{28A0092B-C50C-407E-A947-70E740481C1C}">
                  <a14:useLocalDpi xmlns:a14="http://schemas.microsoft.com/office/drawing/2010/main" xmlns=""/>
                </a:ext>
              </a:extLst>
            </a:blip>
            <a:srcRect/>
            <a:stretch>
              <a:fillRect/>
            </a:stretch>
          </p:blipFill>
          <p:spPr bwMode="auto">
            <a:xfrm>
              <a:off x="2339751" y="3876253"/>
              <a:ext cx="2657087" cy="2194892"/>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橢圓 13"/>
            <p:cNvSpPr/>
            <p:nvPr/>
          </p:nvSpPr>
          <p:spPr>
            <a:xfrm>
              <a:off x="3382218" y="4653136"/>
              <a:ext cx="1188132" cy="1080120"/>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文字方塊 11"/>
            <p:cNvSpPr txBox="1"/>
            <p:nvPr/>
          </p:nvSpPr>
          <p:spPr>
            <a:xfrm>
              <a:off x="755576" y="2924944"/>
              <a:ext cx="5544616" cy="923330"/>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TW" altLang="en-US" sz="3000" dirty="0">
                  <a:latin typeface="微軟正黑體" panose="020B0604030504040204" pitchFamily="34" charset="-120"/>
                  <a:ea typeface="微軟正黑體" panose="020B0604030504040204" pitchFamily="34" charset="-120"/>
                </a:rPr>
                <a:t>必須靠</a:t>
              </a:r>
              <a:r>
                <a:rPr lang="zh-TW" altLang="en-US" sz="3600" b="1" u="sng" dirty="0">
                  <a:solidFill>
                    <a:srgbClr val="0070C0"/>
                  </a:solidFill>
                  <a:latin typeface="微軟正黑體" panose="020B0604030504040204" pitchFamily="34" charset="-120"/>
                  <a:ea typeface="微軟正黑體" panose="020B0604030504040204" pitchFamily="34" charset="-120"/>
                </a:rPr>
                <a:t>牙醫師洗牙</a:t>
              </a:r>
              <a:r>
                <a:rPr lang="zh-TW" altLang="en-US" sz="3000" dirty="0">
                  <a:latin typeface="微軟正黑體" panose="020B0604030504040204" pitchFamily="34" charset="-120"/>
                  <a:ea typeface="微軟正黑體" panose="020B0604030504040204" pitchFamily="34" charset="-120"/>
                </a:rPr>
                <a:t>才能清除</a:t>
              </a:r>
            </a:p>
          </p:txBody>
        </p:sp>
      </p:grpSp>
      <p:pic>
        <p:nvPicPr>
          <p:cNvPr id="17" name="圖片 1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238112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994122"/>
          </a:xfrm>
        </p:spPr>
        <p:txBody>
          <a:bodyPr>
            <a:normAutofit/>
          </a:bodyPr>
          <a:lstStyle/>
          <a:p>
            <a:r>
              <a:rPr lang="zh-TW" altLang="en-US" sz="4000" b="1" dirty="0">
                <a:latin typeface="微軟正黑體" panose="020B0604030504040204" pitchFamily="34" charset="-120"/>
                <a:ea typeface="微軟正黑體" panose="020B0604030504040204" pitchFamily="34" charset="-120"/>
              </a:rPr>
              <a:t>容易蛀牙的位置</a:t>
            </a:r>
          </a:p>
        </p:txBody>
      </p:sp>
      <p:pic>
        <p:nvPicPr>
          <p:cNvPr id="6146" name="Picture 2" descr="K:\Professional Library\GAD Materials\From Y&amp;R\2013\Asia Professional Image bank\Caries\illustration\DecayStep01.jpg"/>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t="6395" b="38353"/>
          <a:stretch/>
        </p:blipFill>
        <p:spPr bwMode="auto">
          <a:xfrm>
            <a:off x="3719077" y="1916832"/>
            <a:ext cx="4669347" cy="1214438"/>
          </a:xfrm>
          <a:prstGeom prst="rect">
            <a:avLst/>
          </a:prstGeom>
          <a:noFill/>
          <a:extLst>
            <a:ext uri="{909E8E84-426E-40DD-AFC4-6F175D3DCCD1}">
              <a14:hiddenFill xmlns:a14="http://schemas.microsoft.com/office/drawing/2010/main" xmlns="">
                <a:solidFill>
                  <a:srgbClr val="FFFFFF"/>
                </a:solidFill>
              </a14:hiddenFill>
            </a:ext>
          </a:extLst>
        </p:spPr>
      </p:pic>
      <p:pic>
        <p:nvPicPr>
          <p:cNvPr id="6147" name="Picture 3" descr="K:\Professional Library\GAD Materials\From Y&amp;R\2013\Asia Professional Image bank\Caries\illustration\DecayStep02.jpg"/>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t="4822" b="40715"/>
          <a:stretch/>
        </p:blipFill>
        <p:spPr bwMode="auto">
          <a:xfrm>
            <a:off x="3707904" y="3572078"/>
            <a:ext cx="4778506" cy="1225074"/>
          </a:xfrm>
          <a:prstGeom prst="rect">
            <a:avLst/>
          </a:prstGeom>
          <a:noFill/>
          <a:extLst>
            <a:ext uri="{909E8E84-426E-40DD-AFC4-6F175D3DCCD1}">
              <a14:hiddenFill xmlns:a14="http://schemas.microsoft.com/office/drawing/2010/main" xmlns="">
                <a:solidFill>
                  <a:srgbClr val="FFFFFF"/>
                </a:solidFill>
              </a14:hiddenFill>
            </a:ext>
          </a:extLst>
        </p:spPr>
      </p:pic>
      <p:pic>
        <p:nvPicPr>
          <p:cNvPr id="6148" name="Picture 4" descr="K:\Professional Library\GAD Materials\From Y&amp;R\2013\Asia Professional Image bank\Caries\illustration\DecayStep03.jpg"/>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t="4133" b="30795"/>
          <a:stretch/>
        </p:blipFill>
        <p:spPr bwMode="auto">
          <a:xfrm>
            <a:off x="3621143" y="5017764"/>
            <a:ext cx="4983305" cy="143557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文字方塊 3"/>
          <p:cNvSpPr txBox="1"/>
          <p:nvPr/>
        </p:nvSpPr>
        <p:spPr>
          <a:xfrm>
            <a:off x="1460903" y="2196151"/>
            <a:ext cx="2160240" cy="584775"/>
          </a:xfrm>
          <a:prstGeom prst="rect">
            <a:avLst/>
          </a:prstGeom>
          <a:noFill/>
          <a:ln w="57150">
            <a:noFill/>
          </a:ln>
        </p:spPr>
        <p:txBody>
          <a:bodyPr wrap="square" rtlCol="0">
            <a:spAutoFit/>
          </a:bodyPr>
          <a:lstStyle/>
          <a:p>
            <a:pPr algn="ctr"/>
            <a:r>
              <a:rPr lang="zh-TW" altLang="en-US" sz="3200" b="1" dirty="0">
                <a:solidFill>
                  <a:srgbClr val="0070C0"/>
                </a:solidFill>
                <a:latin typeface="微軟正黑體" panose="020B0604030504040204" pitchFamily="34" charset="-120"/>
                <a:ea typeface="微軟正黑體" panose="020B0604030504040204" pitchFamily="34" charset="-120"/>
              </a:rPr>
              <a:t>咬 合 面</a:t>
            </a:r>
          </a:p>
        </p:txBody>
      </p:sp>
      <p:sp>
        <p:nvSpPr>
          <p:cNvPr id="8" name="文字方塊 7"/>
          <p:cNvSpPr txBox="1"/>
          <p:nvPr/>
        </p:nvSpPr>
        <p:spPr>
          <a:xfrm>
            <a:off x="1460903" y="3702744"/>
            <a:ext cx="2160240" cy="584775"/>
          </a:xfrm>
          <a:prstGeom prst="rect">
            <a:avLst/>
          </a:prstGeom>
          <a:noFill/>
          <a:ln w="57150">
            <a:noFill/>
          </a:ln>
        </p:spPr>
        <p:txBody>
          <a:bodyPr wrap="square" rtlCol="0">
            <a:spAutoFit/>
          </a:bodyPr>
          <a:lstStyle/>
          <a:p>
            <a:pPr algn="ctr"/>
            <a:r>
              <a:rPr lang="zh-TW" altLang="en-US" sz="3200" b="1" dirty="0">
                <a:solidFill>
                  <a:srgbClr val="0070C0"/>
                </a:solidFill>
                <a:latin typeface="微軟正黑體" panose="020B0604030504040204" pitchFamily="34" charset="-120"/>
                <a:ea typeface="微軟正黑體" panose="020B0604030504040204" pitchFamily="34" charset="-120"/>
              </a:rPr>
              <a:t>鄰 接 面</a:t>
            </a:r>
          </a:p>
        </p:txBody>
      </p:sp>
      <p:sp>
        <p:nvSpPr>
          <p:cNvPr id="9" name="文字方塊 8"/>
          <p:cNvSpPr txBox="1"/>
          <p:nvPr/>
        </p:nvSpPr>
        <p:spPr>
          <a:xfrm>
            <a:off x="1619672" y="5364505"/>
            <a:ext cx="2160240" cy="584775"/>
          </a:xfrm>
          <a:prstGeom prst="rect">
            <a:avLst/>
          </a:prstGeom>
          <a:noFill/>
          <a:ln w="57150">
            <a:noFill/>
          </a:ln>
        </p:spPr>
        <p:txBody>
          <a:bodyPr wrap="square" rtlCol="0">
            <a:spAutoFit/>
          </a:bodyPr>
          <a:lstStyle/>
          <a:p>
            <a:pPr algn="ctr"/>
            <a:r>
              <a:rPr lang="zh-TW" altLang="en-US" sz="3200" b="1" dirty="0">
                <a:solidFill>
                  <a:srgbClr val="0070C0"/>
                </a:solidFill>
                <a:latin typeface="微軟正黑體" panose="020B0604030504040204" pitchFamily="34" charset="-120"/>
                <a:ea typeface="微軟正黑體" panose="020B0604030504040204" pitchFamily="34" charset="-120"/>
              </a:rPr>
              <a:t>牙 齦 邊 緣</a:t>
            </a:r>
          </a:p>
        </p:txBody>
      </p:sp>
      <p:sp>
        <p:nvSpPr>
          <p:cNvPr id="5" name="矩形 4"/>
          <p:cNvSpPr/>
          <p:nvPr/>
        </p:nvSpPr>
        <p:spPr>
          <a:xfrm>
            <a:off x="1482477" y="1700808"/>
            <a:ext cx="6617915" cy="1459607"/>
          </a:xfrm>
          <a:prstGeom prst="rect">
            <a:avLst/>
          </a:prstGeom>
          <a:no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矩形 10"/>
          <p:cNvSpPr/>
          <p:nvPr/>
        </p:nvSpPr>
        <p:spPr>
          <a:xfrm>
            <a:off x="1463016" y="3367683"/>
            <a:ext cx="6637376" cy="1459607"/>
          </a:xfrm>
          <a:prstGeom prst="rect">
            <a:avLst/>
          </a:prstGeom>
          <a:no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1477303" y="5017764"/>
            <a:ext cx="6608801" cy="1459607"/>
          </a:xfrm>
          <a:prstGeom prst="rect">
            <a:avLst/>
          </a:prstGeom>
          <a:noFill/>
          <a:ln w="5715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橢圓 5"/>
          <p:cNvSpPr/>
          <p:nvPr/>
        </p:nvSpPr>
        <p:spPr>
          <a:xfrm>
            <a:off x="4917287" y="1844824"/>
            <a:ext cx="2016224" cy="679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橢圓 15"/>
          <p:cNvSpPr/>
          <p:nvPr/>
        </p:nvSpPr>
        <p:spPr>
          <a:xfrm>
            <a:off x="4989295" y="3829893"/>
            <a:ext cx="2016224" cy="679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橢圓 16"/>
          <p:cNvSpPr/>
          <p:nvPr/>
        </p:nvSpPr>
        <p:spPr>
          <a:xfrm>
            <a:off x="5069687" y="5733256"/>
            <a:ext cx="2016224" cy="67922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8" name="圖片 17"/>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2655821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1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p:cNvSpPr>
            <a:spLocks noGrp="1"/>
          </p:cNvSpPr>
          <p:nvPr>
            <p:ph type="title"/>
          </p:nvPr>
        </p:nvSpPr>
        <p:spPr>
          <a:xfrm>
            <a:off x="611560" y="274638"/>
            <a:ext cx="8075240" cy="1143000"/>
          </a:xfrm>
        </p:spPr>
        <p:txBody>
          <a:bodyPr/>
          <a:lstStyle/>
          <a:p>
            <a:r>
              <a:rPr lang="zh-TW" altLang="en-US" b="1" dirty="0">
                <a:latin typeface="微軟正黑體" panose="020B0604030504040204" pitchFamily="34" charset="-120"/>
                <a:ea typeface="微軟正黑體" panose="020B0604030504040204" pitchFamily="34" charset="-120"/>
              </a:rPr>
              <a:t>為什麼會蛀牙</a:t>
            </a:r>
            <a:r>
              <a:rPr lang="en-US" altLang="zh-TW" b="1" dirty="0">
                <a:latin typeface="微軟正黑體" panose="020B0604030504040204" pitchFamily="34" charset="-120"/>
                <a:ea typeface="微軟正黑體" panose="020B0604030504040204" pitchFamily="34" charset="-120"/>
              </a:rPr>
              <a:t>?</a:t>
            </a:r>
            <a:endParaRPr lang="zh-TW" altLang="en-US" b="1" dirty="0">
              <a:latin typeface="微軟正黑體" panose="020B0604030504040204" pitchFamily="34" charset="-120"/>
              <a:ea typeface="微軟正黑體" panose="020B0604030504040204" pitchFamily="34" charset="-120"/>
            </a:endParaRPr>
          </a:p>
        </p:txBody>
      </p:sp>
      <p:sp>
        <p:nvSpPr>
          <p:cNvPr id="13" name="矩形 12"/>
          <p:cNvSpPr/>
          <p:nvPr/>
        </p:nvSpPr>
        <p:spPr>
          <a:xfrm>
            <a:off x="1331640" y="1628800"/>
            <a:ext cx="6943252" cy="4608512"/>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31" name="群組 30"/>
          <p:cNvGrpSpPr/>
          <p:nvPr/>
        </p:nvGrpSpPr>
        <p:grpSpPr>
          <a:xfrm>
            <a:off x="1619672" y="2132856"/>
            <a:ext cx="6336704" cy="1800200"/>
            <a:chOff x="1619672" y="2420888"/>
            <a:chExt cx="6336704" cy="1800200"/>
          </a:xfrm>
        </p:grpSpPr>
        <p:pic>
          <p:nvPicPr>
            <p:cNvPr id="14" name="Picture 2" descr="D:\Users\pegyin\Desktop\Scientific Affair\BSBF\2012 Relaunch-Global\1\PlaqueEquation.jpg"/>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763688" y="2420888"/>
              <a:ext cx="5961927" cy="1800200"/>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文字方塊 14"/>
            <p:cNvSpPr txBox="1"/>
            <p:nvPr/>
          </p:nvSpPr>
          <p:spPr>
            <a:xfrm>
              <a:off x="1619672" y="3645024"/>
              <a:ext cx="1800200" cy="361637"/>
            </a:xfrm>
            <a:prstGeom prst="rect">
              <a:avLst/>
            </a:prstGeom>
            <a:solidFill>
              <a:schemeClr val="bg1"/>
            </a:solidFill>
          </p:spPr>
          <p:txBody>
            <a:bodyPr wrap="square" rtlCol="0">
              <a:spAutoFit/>
            </a:bodyPr>
            <a:lstStyle/>
            <a:p>
              <a:pPr>
                <a:lnSpc>
                  <a:spcPts val="2100"/>
                </a:lnSpc>
              </a:pPr>
              <a:r>
                <a:rPr lang="zh-TW" altLang="en-US" sz="2400" b="1" dirty="0">
                  <a:latin typeface="微軟正黑體" panose="020B0604030504040204" pitchFamily="34" charset="-120"/>
                  <a:ea typeface="微軟正黑體" panose="020B0604030504040204" pitchFamily="34" charset="-120"/>
                </a:rPr>
                <a:t>     牙 菌 斑</a:t>
              </a:r>
            </a:p>
          </p:txBody>
        </p:sp>
        <p:sp>
          <p:nvSpPr>
            <p:cNvPr id="17" name="文字方塊 16"/>
            <p:cNvSpPr txBox="1"/>
            <p:nvPr/>
          </p:nvSpPr>
          <p:spPr>
            <a:xfrm>
              <a:off x="4067944" y="3645024"/>
              <a:ext cx="1800200" cy="387286"/>
            </a:xfrm>
            <a:prstGeom prst="rect">
              <a:avLst/>
            </a:prstGeom>
            <a:solidFill>
              <a:schemeClr val="bg1"/>
            </a:solidFill>
          </p:spPr>
          <p:txBody>
            <a:bodyPr wrap="square" rtlCol="0">
              <a:spAutoFit/>
            </a:bodyPr>
            <a:lstStyle/>
            <a:p>
              <a:pPr>
                <a:lnSpc>
                  <a:spcPts val="2300"/>
                </a:lnSpc>
              </a:pPr>
              <a:r>
                <a:rPr lang="zh-TW" altLang="en-US" sz="2400" b="1" dirty="0">
                  <a:latin typeface="微軟正黑體" panose="020B0604030504040204" pitchFamily="34" charset="-120"/>
                  <a:ea typeface="微軟正黑體" panose="020B0604030504040204" pitchFamily="34" charset="-120"/>
                </a:rPr>
                <a:t>     糖 份</a:t>
              </a:r>
            </a:p>
          </p:txBody>
        </p:sp>
        <p:sp>
          <p:nvSpPr>
            <p:cNvPr id="18" name="文字方塊 17"/>
            <p:cNvSpPr txBox="1"/>
            <p:nvPr/>
          </p:nvSpPr>
          <p:spPr>
            <a:xfrm>
              <a:off x="5796136" y="3645024"/>
              <a:ext cx="2160240" cy="412934"/>
            </a:xfrm>
            <a:prstGeom prst="rect">
              <a:avLst/>
            </a:prstGeom>
            <a:solidFill>
              <a:schemeClr val="bg1"/>
            </a:solidFill>
          </p:spPr>
          <p:txBody>
            <a:bodyPr wrap="square" rtlCol="0">
              <a:spAutoFit/>
            </a:bodyPr>
            <a:lstStyle/>
            <a:p>
              <a:pPr>
                <a:lnSpc>
                  <a:spcPts val="2500"/>
                </a:lnSpc>
              </a:pPr>
              <a:r>
                <a:rPr lang="zh-TW" altLang="en-US" sz="2400" b="1" dirty="0">
                  <a:latin typeface="微軟正黑體" panose="020B0604030504040204" pitchFamily="34" charset="-120"/>
                  <a:ea typeface="微軟正黑體" panose="020B0604030504040204" pitchFamily="34" charset="-120"/>
                </a:rPr>
                <a:t>     酸 性 物 質</a:t>
              </a:r>
            </a:p>
          </p:txBody>
        </p:sp>
      </p:grpSp>
      <p:grpSp>
        <p:nvGrpSpPr>
          <p:cNvPr id="8" name="群組 7"/>
          <p:cNvGrpSpPr/>
          <p:nvPr/>
        </p:nvGrpSpPr>
        <p:grpSpPr>
          <a:xfrm>
            <a:off x="1434531" y="3933056"/>
            <a:ext cx="6274937" cy="2179354"/>
            <a:chOff x="1403648" y="4221088"/>
            <a:chExt cx="6274937" cy="2179354"/>
          </a:xfrm>
        </p:grpSpPr>
        <p:pic>
          <p:nvPicPr>
            <p:cNvPr id="24" name="Picture 2" descr="D:\Users\pegyin\Desktop\Scientific Affair\BSBF\2012 Relaunch-Global\1\PlaqueEquation.jpg"/>
            <p:cNvPicPr>
              <a:picLocks noChangeAspect="1" noChangeArrowheads="1"/>
            </p:cNvPicPr>
            <p:nvPr/>
          </p:nvPicPr>
          <p:blipFill rotWithShape="1">
            <a:blip r:embed="rId4" cstate="email">
              <a:extLst>
                <a:ext uri="{28A0092B-C50C-407E-A947-70E740481C1C}">
                  <a14:useLocalDpi xmlns:a14="http://schemas.microsoft.com/office/drawing/2010/main" xmlns=""/>
                </a:ext>
              </a:extLst>
            </a:blip>
            <a:srcRect/>
            <a:stretch/>
          </p:blipFill>
          <p:spPr bwMode="auto">
            <a:xfrm>
              <a:off x="1810717" y="4221088"/>
              <a:ext cx="5867868" cy="2179354"/>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文字方塊 27"/>
            <p:cNvSpPr txBox="1"/>
            <p:nvPr/>
          </p:nvSpPr>
          <p:spPr>
            <a:xfrm>
              <a:off x="1403648" y="5661248"/>
              <a:ext cx="2088232" cy="412934"/>
            </a:xfrm>
            <a:prstGeom prst="rect">
              <a:avLst/>
            </a:prstGeom>
            <a:solidFill>
              <a:schemeClr val="bg1"/>
            </a:solidFill>
          </p:spPr>
          <p:txBody>
            <a:bodyPr wrap="square" rtlCol="0">
              <a:spAutoFit/>
            </a:bodyPr>
            <a:lstStyle/>
            <a:p>
              <a:pPr>
                <a:lnSpc>
                  <a:spcPts val="2500"/>
                </a:lnSpc>
              </a:pPr>
              <a:r>
                <a:rPr lang="zh-TW" altLang="en-US" sz="2400" b="1" dirty="0">
                  <a:latin typeface="微軟正黑體" panose="020B0604030504040204" pitchFamily="34" charset="-120"/>
                  <a:ea typeface="微軟正黑體" panose="020B0604030504040204" pitchFamily="34" charset="-120"/>
                </a:rPr>
                <a:t>     酸 性 物 質</a:t>
              </a:r>
            </a:p>
          </p:txBody>
        </p:sp>
        <p:sp>
          <p:nvSpPr>
            <p:cNvPr id="29" name="文字方塊 28"/>
            <p:cNvSpPr txBox="1"/>
            <p:nvPr/>
          </p:nvSpPr>
          <p:spPr>
            <a:xfrm>
              <a:off x="3671900" y="5661248"/>
              <a:ext cx="1800200" cy="412934"/>
            </a:xfrm>
            <a:prstGeom prst="rect">
              <a:avLst/>
            </a:prstGeom>
            <a:solidFill>
              <a:schemeClr val="bg1"/>
            </a:solidFill>
          </p:spPr>
          <p:txBody>
            <a:bodyPr wrap="square" rtlCol="0">
              <a:spAutoFit/>
            </a:bodyPr>
            <a:lstStyle/>
            <a:p>
              <a:pPr>
                <a:lnSpc>
                  <a:spcPts val="2500"/>
                </a:lnSpc>
              </a:pPr>
              <a:r>
                <a:rPr lang="zh-TW" altLang="en-US" sz="2400" b="1" dirty="0">
                  <a:latin typeface="微軟正黑體" panose="020B0604030504040204" pitchFamily="34" charset="-120"/>
                  <a:ea typeface="微軟正黑體" panose="020B0604030504040204" pitchFamily="34" charset="-120"/>
                </a:rPr>
                <a:t>   牙齒表面</a:t>
              </a:r>
            </a:p>
          </p:txBody>
        </p:sp>
        <p:sp>
          <p:nvSpPr>
            <p:cNvPr id="30" name="文字方塊 29"/>
            <p:cNvSpPr txBox="1"/>
            <p:nvPr/>
          </p:nvSpPr>
          <p:spPr>
            <a:xfrm>
              <a:off x="5965130" y="5651532"/>
              <a:ext cx="1713455" cy="412934"/>
            </a:xfrm>
            <a:prstGeom prst="rect">
              <a:avLst/>
            </a:prstGeom>
            <a:solidFill>
              <a:schemeClr val="bg1"/>
            </a:solidFill>
          </p:spPr>
          <p:txBody>
            <a:bodyPr wrap="square" rtlCol="0">
              <a:spAutoFit/>
            </a:bodyPr>
            <a:lstStyle/>
            <a:p>
              <a:pPr>
                <a:lnSpc>
                  <a:spcPts val="2500"/>
                </a:lnSpc>
              </a:pPr>
              <a:r>
                <a:rPr lang="zh-TW" altLang="en-US" sz="2400" b="1" dirty="0">
                  <a:latin typeface="微軟正黑體" panose="020B0604030504040204" pitchFamily="34" charset="-120"/>
                  <a:ea typeface="微軟正黑體" panose="020B0604030504040204" pitchFamily="34" charset="-120"/>
                </a:rPr>
                <a:t>   蛀  洞</a:t>
              </a:r>
            </a:p>
          </p:txBody>
        </p:sp>
      </p:grpSp>
      <p:pic>
        <p:nvPicPr>
          <p:cNvPr id="19" name="圖片 18"/>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417647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721804" y="476672"/>
            <a:ext cx="8229600" cy="835701"/>
          </a:xfrm>
        </p:spPr>
        <p:txBody>
          <a:bodyPr>
            <a:normAutofit/>
          </a:bodyPr>
          <a:lstStyle/>
          <a:p>
            <a:r>
              <a:rPr lang="zh-TW" altLang="en-US" sz="4000" b="1" dirty="0">
                <a:latin typeface="微軟正黑體" panose="020B0604030504040204" pitchFamily="34" charset="-120"/>
                <a:ea typeface="微軟正黑體" panose="020B0604030504040204" pitchFamily="34" charset="-120"/>
              </a:rPr>
              <a:t>哪些食物</a:t>
            </a:r>
            <a:r>
              <a:rPr lang="zh-TW" altLang="en-US" sz="4000" b="1" u="sng" dirty="0">
                <a:solidFill>
                  <a:srgbClr val="FF0000"/>
                </a:solidFill>
                <a:latin typeface="微軟正黑體" panose="020B0604030504040204" pitchFamily="34" charset="-120"/>
                <a:ea typeface="微軟正黑體" panose="020B0604030504040204" pitchFamily="34" charset="-120"/>
              </a:rPr>
              <a:t>容易</a:t>
            </a:r>
            <a:r>
              <a:rPr lang="zh-TW" altLang="en-US" sz="4000" b="1" dirty="0">
                <a:latin typeface="微軟正黑體" panose="020B0604030504040204" pitchFamily="34" charset="-120"/>
                <a:ea typeface="微軟正黑體" panose="020B0604030504040204" pitchFamily="34" charset="-120"/>
              </a:rPr>
              <a:t>造成蛀牙</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5122" name="Picture 2" descr="D:\Users\pegyin\Desktop\Scientific Affair\BSBF\2012 Relaunch-Global\2\gum drops.jpg"/>
          <p:cNvPicPr>
            <a:picLocks noChangeAspect="1" noChangeArrowheads="1"/>
          </p:cNvPicPr>
          <p:nvPr/>
        </p:nvPicPr>
        <p:blipFill>
          <a:blip r:embed="rId3" cstate="email">
            <a:extLst>
              <a:ext uri="{BEBA8EAE-BF5A-486C-A8C5-ECC9F3942E4B}">
                <a14:imgProps xmlns:a14="http://schemas.microsoft.com/office/drawing/2010/main" xmlns="">
                  <a14:imgLayer r:embed="rId4">
                    <a14:imgEffect>
                      <a14:backgroundRemoval t="3085" b="93316" l="3737" r="97160">
                        <a14:foregroundMark x1="24514" y1="45887" x2="24514" y2="45887"/>
                        <a14:foregroundMark x1="30717" y1="57455" x2="30717" y2="57455"/>
                        <a14:foregroundMark x1="24514" y1="61311" x2="24514" y2="61311"/>
                        <a14:foregroundMark x1="14948" y1="55527" x2="14948" y2="55527"/>
                        <a14:foregroundMark x1="21151" y1="37147" x2="21151" y2="37147"/>
                        <a14:foregroundMark x1="27952" y1="33290" x2="27952" y2="33290"/>
                        <a14:foregroundMark x1="34679" y1="53599" x2="34679" y2="53599"/>
                        <a14:foregroundMark x1="32436" y1="64267" x2="32436" y2="64267"/>
                        <a14:foregroundMark x1="83632" y1="52699" x2="83632" y2="52699"/>
                        <a14:foregroundMark x1="82511" y1="41003" x2="82511" y2="41003"/>
                        <a14:foregroundMark x1="85949" y1="56555" x2="85949" y2="56555"/>
                        <a14:foregroundMark x1="16368" y1="34319" x2="16368" y2="34319"/>
                        <a14:foregroundMark x1="16816" y1="30463" x2="16816" y2="30463"/>
                        <a14:foregroundMark x1="15022" y1="38946" x2="15022" y2="38946"/>
                        <a14:foregroundMark x1="21400" y1="60185" x2="21400" y2="60185"/>
                      </a14:backgroundRemoval>
                    </a14:imgEffect>
                  </a14:imgLayer>
                </a14:imgProps>
              </a:ext>
              <a:ext uri="{28A0092B-C50C-407E-A947-70E740481C1C}">
                <a14:useLocalDpi xmlns:a14="http://schemas.microsoft.com/office/drawing/2010/main" xmlns=""/>
              </a:ext>
            </a:extLst>
          </a:blip>
          <a:srcRect/>
          <a:stretch>
            <a:fillRect/>
          </a:stretch>
        </p:blipFill>
        <p:spPr bwMode="auto">
          <a:xfrm>
            <a:off x="865956" y="2020894"/>
            <a:ext cx="2550962" cy="1483510"/>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D:\Users\pegyin\Desktop\Scientific Affair\BSBF\2012 Relaunch-Global\2\soda.jpg"/>
          <p:cNvPicPr>
            <a:picLocks noChangeAspect="1" noChangeArrowheads="1"/>
          </p:cNvPicPr>
          <p:nvPr/>
        </p:nvPicPr>
        <p:blipFill>
          <a:blip r:embed="rId5" cstate="email">
            <a:extLst>
              <a:ext uri="{BEBA8EAE-BF5A-486C-A8C5-ECC9F3942E4B}">
                <a14:imgProps xmlns:a14="http://schemas.microsoft.com/office/drawing/2010/main" xmlns="">
                  <a14:imgLayer r:embed="rId6">
                    <a14:imgEffect>
                      <a14:backgroundRemoval t="446" b="94699" l="2059" r="82059">
                        <a14:foregroundMark x1="46324" y1="18973" x2="46324" y2="18973"/>
                        <a14:foregroundMark x1="53750" y1="12444" x2="53750" y2="12444"/>
                        <a14:foregroundMark x1="66324" y1="8594" x2="66324" y2="8594"/>
                        <a14:foregroundMark x1="71397" y1="6864" x2="71397" y2="6864"/>
                        <a14:foregroundMark x1="62279" y1="8594" x2="62279" y2="8594"/>
                        <a14:foregroundMark x1="60000" y1="9431" x2="60000" y2="9431"/>
                        <a14:foregroundMark x1="56618" y1="9877" x2="56618" y2="9877"/>
                        <a14:foregroundMark x1="50368" y1="11607" x2="50368" y2="11607"/>
                        <a14:foregroundMark x1="48603" y1="12444" x2="48603" y2="12444"/>
                        <a14:foregroundMark x1="47500" y1="14174" x2="47500" y2="14174"/>
                        <a14:foregroundMark x1="47500" y1="14174" x2="47500" y2="14174"/>
                        <a14:foregroundMark x1="46912" y1="16797" x2="46912" y2="16797"/>
                        <a14:foregroundMark x1="46912" y1="19810" x2="46912" y2="19810"/>
                        <a14:foregroundMark x1="46324" y1="14174" x2="46324" y2="14174"/>
                        <a14:foregroundMark x1="48088" y1="12891" x2="48088" y2="12891"/>
                        <a14:foregroundMark x1="50882" y1="11607" x2="50882" y2="11607"/>
                        <a14:foregroundMark x1="51471" y1="10714" x2="51471" y2="10714"/>
                        <a14:foregroundMark x1="52647" y1="9431" x2="52647" y2="9431"/>
                        <a14:foregroundMark x1="52647" y1="9431" x2="52647" y2="9431"/>
                        <a14:foregroundMark x1="58309" y1="9431" x2="58309" y2="9431"/>
                        <a14:foregroundMark x1="61765" y1="8594" x2="61765" y2="8594"/>
                        <a14:foregroundMark x1="64044" y1="8594" x2="64044" y2="8594"/>
                        <a14:foregroundMark x1="67426" y1="7310" x2="67426" y2="7310"/>
                        <a14:foregroundMark x1="68603" y1="6864" x2="68603" y2="6864"/>
                        <a14:foregroundMark x1="46912" y1="21094" x2="46912" y2="21094"/>
                      </a14:backgroundRemoval>
                    </a14:imgEffect>
                  </a14:imgLayer>
                </a14:imgProps>
              </a:ext>
              <a:ext uri="{28A0092B-C50C-407E-A947-70E740481C1C}">
                <a14:useLocalDpi xmlns:a14="http://schemas.microsoft.com/office/drawing/2010/main" xmlns=""/>
              </a:ext>
            </a:extLst>
          </a:blip>
          <a:srcRect/>
          <a:stretch>
            <a:fillRect/>
          </a:stretch>
        </p:blipFill>
        <p:spPr bwMode="auto">
          <a:xfrm>
            <a:off x="3926949" y="3459986"/>
            <a:ext cx="1819310" cy="2617905"/>
          </a:xfrm>
          <a:prstGeom prst="rect">
            <a:avLst/>
          </a:prstGeom>
          <a:noFill/>
          <a:extLst>
            <a:ext uri="{909E8E84-426E-40DD-AFC4-6F175D3DCCD1}">
              <a14:hiddenFill xmlns:a14="http://schemas.microsoft.com/office/drawing/2010/main" xmlns="">
                <a:solidFill>
                  <a:srgbClr val="FFFFFF"/>
                </a:solidFill>
              </a14:hiddenFill>
            </a:ext>
          </a:extLst>
        </p:spPr>
      </p:pic>
      <p:pic>
        <p:nvPicPr>
          <p:cNvPr id="5125" name="Picture 5" descr="D:\Users\pegyin\Desktop\Scientific Affair\BSBF\2012 Relaunch-Global\2\cookie.jpg"/>
          <p:cNvPicPr>
            <a:picLocks noChangeAspect="1" noChangeArrowheads="1"/>
          </p:cNvPicPr>
          <p:nvPr/>
        </p:nvPicPr>
        <p:blipFill>
          <a:blip r:embed="rId7" cstate="email">
            <a:extLst>
              <a:ext uri="{28A0092B-C50C-407E-A947-70E740481C1C}">
                <a14:useLocalDpi xmlns:a14="http://schemas.microsoft.com/office/drawing/2010/main" xmlns=""/>
              </a:ext>
            </a:extLst>
          </a:blip>
          <a:srcRect/>
          <a:stretch>
            <a:fillRect/>
          </a:stretch>
        </p:blipFill>
        <p:spPr bwMode="auto">
          <a:xfrm rot="2261008">
            <a:off x="6234558" y="2177642"/>
            <a:ext cx="1494804" cy="1615423"/>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D:\Users\pegyin\Desktop\Scientific Affair\BSBF\2012 Relaunch-Global\2\cupcake.jpg"/>
          <p:cNvPicPr>
            <a:picLocks noChangeAspect="1" noChangeArrowheads="1"/>
          </p:cNvPicPr>
          <p:nvPr/>
        </p:nvPicPr>
        <p:blipFill>
          <a:blip r:embed="rId8" cstate="email">
            <a:extLst>
              <a:ext uri="{BEBA8EAE-BF5A-486C-A8C5-ECC9F3942E4B}">
                <a14:imgProps xmlns:a14="http://schemas.microsoft.com/office/drawing/2010/main" xmlns="">
                  <a14:imgLayer r:embed="rId9">
                    <a14:imgEffect>
                      <a14:backgroundRemoval t="2667" b="90000" l="4000" r="96000"/>
                    </a14:imgEffect>
                  </a14:imgLayer>
                </a14:imgProps>
              </a:ext>
              <a:ext uri="{28A0092B-C50C-407E-A947-70E740481C1C}">
                <a14:useLocalDpi xmlns:a14="http://schemas.microsoft.com/office/drawing/2010/main" xmlns=""/>
              </a:ext>
            </a:extLst>
          </a:blip>
          <a:srcRect/>
          <a:stretch>
            <a:fillRect/>
          </a:stretch>
        </p:blipFill>
        <p:spPr bwMode="auto">
          <a:xfrm>
            <a:off x="3563889" y="1816967"/>
            <a:ext cx="2232834" cy="2084178"/>
          </a:xfrm>
          <a:prstGeom prst="rect">
            <a:avLst/>
          </a:prstGeom>
          <a:noFill/>
          <a:extLst>
            <a:ext uri="{909E8E84-426E-40DD-AFC4-6F175D3DCCD1}">
              <a14:hiddenFill xmlns:a14="http://schemas.microsoft.com/office/drawing/2010/main" xmlns="">
                <a:solidFill>
                  <a:srgbClr val="FFFFFF"/>
                </a:solidFill>
              </a14:hiddenFill>
            </a:ext>
          </a:extLst>
        </p:spPr>
      </p:pic>
      <p:pic>
        <p:nvPicPr>
          <p:cNvPr id="5127" name="Picture 7" descr="D:\Users\pegyin\Desktop\Scientific Affair\BSBF\2012 Relaunch-Global\2\Potato chips [Converted].jpg"/>
          <p:cNvPicPr>
            <a:picLocks noChangeAspect="1" noChangeArrowheads="1"/>
          </p:cNvPicPr>
          <p:nvPr/>
        </p:nvPicPr>
        <p:blipFill>
          <a:blip r:embed="rId10" cstate="email">
            <a:extLst>
              <a:ext uri="{28A0092B-C50C-407E-A947-70E740481C1C}">
                <a14:useLocalDpi xmlns:a14="http://schemas.microsoft.com/office/drawing/2010/main" xmlns=""/>
              </a:ext>
            </a:extLst>
          </a:blip>
          <a:srcRect/>
          <a:stretch>
            <a:fillRect/>
          </a:stretch>
        </p:blipFill>
        <p:spPr bwMode="auto">
          <a:xfrm>
            <a:off x="1357647" y="3614902"/>
            <a:ext cx="1999649" cy="2395836"/>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矩形 10"/>
          <p:cNvSpPr/>
          <p:nvPr/>
        </p:nvSpPr>
        <p:spPr>
          <a:xfrm>
            <a:off x="827584" y="1869493"/>
            <a:ext cx="7557540" cy="4316995"/>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5570834" y="4163596"/>
            <a:ext cx="2822252" cy="1569660"/>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zh-TW" altLang="en-US" sz="3200" b="1" dirty="0">
                <a:solidFill>
                  <a:srgbClr val="0070C0"/>
                </a:solidFill>
                <a:latin typeface="微軟正黑體" panose="020B0604030504040204" pitchFamily="34" charset="-120"/>
                <a:ea typeface="微軟正黑體" panose="020B0604030504040204" pitchFamily="34" charset="-120"/>
              </a:rPr>
              <a:t>黏牙的零食 </a:t>
            </a:r>
            <a:endParaRPr lang="en-US" altLang="zh-TW" sz="3200" b="1" dirty="0">
              <a:solidFill>
                <a:srgbClr val="0070C0"/>
              </a:solidFill>
              <a:latin typeface="微軟正黑體" panose="020B0604030504040204" pitchFamily="34" charset="-120"/>
              <a:ea typeface="微軟正黑體" panose="020B0604030504040204" pitchFamily="34" charset="-120"/>
            </a:endParaRPr>
          </a:p>
          <a:p>
            <a:pPr marL="457200" indent="-457200">
              <a:lnSpc>
                <a:spcPct val="150000"/>
              </a:lnSpc>
              <a:buFont typeface="Wingdings" panose="05000000000000000000" pitchFamily="2" charset="2"/>
              <a:buChar char="ü"/>
            </a:pPr>
            <a:r>
              <a:rPr lang="zh-TW" altLang="en-US" sz="3200" b="1" dirty="0">
                <a:solidFill>
                  <a:srgbClr val="0070C0"/>
                </a:solidFill>
                <a:latin typeface="微軟正黑體" panose="020B0604030504040204" pitchFamily="34" charset="-120"/>
                <a:ea typeface="微軟正黑體" panose="020B0604030504040204" pitchFamily="34" charset="-120"/>
              </a:rPr>
              <a:t>碳酸飲料</a:t>
            </a:r>
          </a:p>
        </p:txBody>
      </p:sp>
      <p:pic>
        <p:nvPicPr>
          <p:cNvPr id="14" name="圖片 13"/>
          <p:cNvPicPr>
            <a:picLocks noChangeAspect="1"/>
          </p:cNvPicPr>
          <p:nvPr/>
        </p:nvPicPr>
        <p:blipFill>
          <a:blip r:embed="rId11"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2644485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a:bodyPr>
          <a:lstStyle/>
          <a:p>
            <a:r>
              <a:rPr lang="zh-TW" altLang="en-US" sz="4000" b="1" dirty="0">
                <a:latin typeface="微軟正黑體" panose="020B0604030504040204" pitchFamily="34" charset="-120"/>
                <a:ea typeface="微軟正黑體" panose="020B0604030504040204" pitchFamily="34" charset="-120"/>
              </a:rPr>
              <a:t>哪些食物</a:t>
            </a:r>
            <a:r>
              <a:rPr lang="zh-TW" altLang="en-US" sz="4000" b="1" u="sng" dirty="0">
                <a:solidFill>
                  <a:srgbClr val="FF0000"/>
                </a:solidFill>
                <a:latin typeface="微軟正黑體" panose="020B0604030504040204" pitchFamily="34" charset="-120"/>
                <a:ea typeface="微軟正黑體" panose="020B0604030504040204" pitchFamily="34" charset="-120"/>
              </a:rPr>
              <a:t>不易</a:t>
            </a:r>
            <a:r>
              <a:rPr lang="zh-TW" altLang="en-US" sz="4000" b="1" dirty="0">
                <a:latin typeface="微軟正黑體" panose="020B0604030504040204" pitchFamily="34" charset="-120"/>
                <a:ea typeface="微軟正黑體" panose="020B0604030504040204" pitchFamily="34" charset="-120"/>
              </a:rPr>
              <a:t>造成蛀牙</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 </a:t>
            </a:r>
          </a:p>
        </p:txBody>
      </p:sp>
      <p:pic>
        <p:nvPicPr>
          <p:cNvPr id="7171" name="Picture 3"/>
          <p:cNvPicPr>
            <a:picLocks noGrp="1" noChangeAspect="1" noChangeArrowheads="1"/>
          </p:cNvPicPr>
          <p:nvPr>
            <p:ph idx="1"/>
          </p:nvPr>
        </p:nvPicPr>
        <p:blipFill>
          <a:blip r:embed="rId3" cstate="email">
            <a:extLst>
              <a:ext uri="{28A0092B-C50C-407E-A947-70E740481C1C}">
                <a14:useLocalDpi xmlns:a14="http://schemas.microsoft.com/office/drawing/2010/main" xmlns=""/>
              </a:ext>
            </a:extLst>
          </a:blip>
          <a:srcRect/>
          <a:stretch>
            <a:fillRect/>
          </a:stretch>
        </p:blipFill>
        <p:spPr bwMode="auto">
          <a:xfrm>
            <a:off x="1141504" y="2139532"/>
            <a:ext cx="1649380" cy="1721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矩形 4"/>
          <p:cNvSpPr/>
          <p:nvPr/>
        </p:nvSpPr>
        <p:spPr>
          <a:xfrm>
            <a:off x="3214687" y="2912938"/>
            <a:ext cx="386924" cy="576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174" name="Picture 6"/>
          <p:cNvPicPr>
            <a:picLocks noChangeAspect="1" noChangeArrowheads="1"/>
          </p:cNvPicPr>
          <p:nvPr/>
        </p:nvPicPr>
        <p:blipFill>
          <a:blip r:embed="rId4" cstate="email">
            <a:extLst>
              <a:ext uri="{28A0092B-C50C-407E-A947-70E740481C1C}">
                <a14:useLocalDpi xmlns:a14="http://schemas.microsoft.com/office/drawing/2010/main" xmlns=""/>
              </a:ext>
            </a:extLst>
          </a:blip>
          <a:srcRect/>
          <a:stretch>
            <a:fillRect/>
          </a:stretch>
        </p:blipFill>
        <p:spPr bwMode="auto">
          <a:xfrm rot="740570">
            <a:off x="4575728" y="4137168"/>
            <a:ext cx="1748448" cy="1571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6" name="矩形 5"/>
          <p:cNvSpPr/>
          <p:nvPr/>
        </p:nvSpPr>
        <p:spPr>
          <a:xfrm>
            <a:off x="6110479" y="5806343"/>
            <a:ext cx="1152128" cy="9350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p:cNvSpPr/>
          <p:nvPr/>
        </p:nvSpPr>
        <p:spPr>
          <a:xfrm>
            <a:off x="957263" y="1556793"/>
            <a:ext cx="7587258" cy="4601616"/>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7180" name="Picture 12"/>
          <p:cNvPicPr>
            <a:picLocks noChangeAspect="1" noChangeArrowheads="1"/>
          </p:cNvPicPr>
          <p:nvPr/>
        </p:nvPicPr>
        <p:blipFill>
          <a:blip r:embed="rId5" cstate="email">
            <a:extLst>
              <a:ext uri="{28A0092B-C50C-407E-A947-70E740481C1C}">
                <a14:useLocalDpi xmlns:a14="http://schemas.microsoft.com/office/drawing/2010/main" xmlns=""/>
              </a:ext>
            </a:extLst>
          </a:blip>
          <a:srcRect/>
          <a:stretch>
            <a:fillRect/>
          </a:stretch>
        </p:blipFill>
        <p:spPr bwMode="auto">
          <a:xfrm>
            <a:off x="4867196" y="2139533"/>
            <a:ext cx="1360988" cy="172151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82" name="Picture 14"/>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a:off x="6640987" y="1669682"/>
            <a:ext cx="1205534" cy="2952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84" name="Picture 16"/>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a:off x="2843808" y="2502652"/>
            <a:ext cx="1744554" cy="128638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 name="Picture 13"/>
          <p:cNvPicPr>
            <a:picLocks noChangeAspect="1" noChangeArrowheads="1"/>
          </p:cNvPicPr>
          <p:nvPr/>
        </p:nvPicPr>
        <p:blipFill>
          <a:blip r:embed="rId8" cstate="email">
            <a:extLst>
              <a:ext uri="{28A0092B-C50C-407E-A947-70E740481C1C}">
                <a14:useLocalDpi xmlns:a14="http://schemas.microsoft.com/office/drawing/2010/main" xmlns=""/>
              </a:ext>
            </a:extLst>
          </a:blip>
          <a:srcRect/>
          <a:stretch>
            <a:fillRect/>
          </a:stretch>
        </p:blipFill>
        <p:spPr bwMode="auto">
          <a:xfrm>
            <a:off x="2915816" y="4248520"/>
            <a:ext cx="1627391" cy="15064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7185" name="Picture 17" descr="D:\Users\pegyin\Desktop\Scientific Affair\BSBF\2012 Relaunch-Global\2\healthyfoods.jpg"/>
          <p:cNvPicPr>
            <a:picLocks noChangeAspect="1" noChangeArrowheads="1"/>
          </p:cNvPicPr>
          <p:nvPr/>
        </p:nvPicPr>
        <p:blipFill rotWithShape="1">
          <a:blip r:embed="rId9" cstate="email">
            <a:extLst>
              <a:ext uri="{28A0092B-C50C-407E-A947-70E740481C1C}">
                <a14:useLocalDpi xmlns:a14="http://schemas.microsoft.com/office/drawing/2010/main" xmlns=""/>
              </a:ext>
            </a:extLst>
          </a:blip>
          <a:srcRect/>
          <a:stretch/>
        </p:blipFill>
        <p:spPr bwMode="auto">
          <a:xfrm>
            <a:off x="1040112" y="4248520"/>
            <a:ext cx="1875704" cy="1512168"/>
          </a:xfrm>
          <a:prstGeom prst="rect">
            <a:avLst/>
          </a:prstGeom>
          <a:noFill/>
          <a:extLst>
            <a:ext uri="{909E8E84-426E-40DD-AFC4-6F175D3DCCD1}">
              <a14:hiddenFill xmlns:a14="http://schemas.microsoft.com/office/drawing/2010/main" xmlns="">
                <a:solidFill>
                  <a:srgbClr val="FFFFFF"/>
                </a:solidFill>
              </a14:hiddenFill>
            </a:ext>
          </a:extLst>
        </p:spPr>
      </p:pic>
      <p:sp>
        <p:nvSpPr>
          <p:cNvPr id="15" name="文字方塊 14"/>
          <p:cNvSpPr txBox="1"/>
          <p:nvPr/>
        </p:nvSpPr>
        <p:spPr>
          <a:xfrm>
            <a:off x="6221020" y="4578069"/>
            <a:ext cx="2323501" cy="1569660"/>
          </a:xfrm>
          <a:prstGeom prst="rect">
            <a:avLst/>
          </a:prstGeom>
          <a:noFill/>
        </p:spPr>
        <p:txBody>
          <a:bodyPr wrap="square" rtlCol="0">
            <a:spAutoFit/>
          </a:bodyPr>
          <a:lstStyle/>
          <a:p>
            <a:pPr marL="457200" indent="-457200">
              <a:lnSpc>
                <a:spcPct val="150000"/>
              </a:lnSpc>
              <a:buFont typeface="Wingdings" panose="05000000000000000000" pitchFamily="2" charset="2"/>
              <a:buChar char="ü"/>
            </a:pPr>
            <a:r>
              <a:rPr lang="zh-TW" altLang="en-US" sz="3200" b="1" dirty="0">
                <a:solidFill>
                  <a:srgbClr val="0070C0"/>
                </a:solidFill>
                <a:latin typeface="微軟正黑體" panose="020B0604030504040204" pitchFamily="34" charset="-120"/>
                <a:ea typeface="微軟正黑體" panose="020B0604030504040204" pitchFamily="34" charset="-120"/>
              </a:rPr>
              <a:t>奶製品</a:t>
            </a:r>
            <a:endParaRPr lang="en-US" altLang="zh-TW" sz="3200" b="1" dirty="0">
              <a:solidFill>
                <a:srgbClr val="0070C0"/>
              </a:solidFill>
              <a:latin typeface="微軟正黑體" panose="020B0604030504040204" pitchFamily="34" charset="-120"/>
              <a:ea typeface="微軟正黑體" panose="020B0604030504040204" pitchFamily="34" charset="-120"/>
            </a:endParaRPr>
          </a:p>
          <a:p>
            <a:pPr marL="457200" indent="-457200">
              <a:lnSpc>
                <a:spcPct val="150000"/>
              </a:lnSpc>
              <a:buFont typeface="Wingdings" panose="05000000000000000000" pitchFamily="2" charset="2"/>
              <a:buChar char="ü"/>
            </a:pPr>
            <a:r>
              <a:rPr lang="zh-TW" altLang="en-US" sz="3200" b="1" dirty="0">
                <a:solidFill>
                  <a:srgbClr val="0070C0"/>
                </a:solidFill>
                <a:latin typeface="微軟正黑體" panose="020B0604030504040204" pitchFamily="34" charset="-120"/>
                <a:ea typeface="微軟正黑體" panose="020B0604030504040204" pitchFamily="34" charset="-120"/>
              </a:rPr>
              <a:t>蔬菜水果</a:t>
            </a:r>
          </a:p>
        </p:txBody>
      </p:sp>
      <p:pic>
        <p:nvPicPr>
          <p:cNvPr id="16" name="圖片 15"/>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3695727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000" b="1" dirty="0">
                <a:solidFill>
                  <a:srgbClr val="0070C0"/>
                </a:solidFill>
                <a:latin typeface="微軟正黑體" panose="020B0604030504040204" pitchFamily="34" charset="-120"/>
                <a:ea typeface="微軟正黑體" panose="020B0604030504040204" pitchFamily="34" charset="-120"/>
              </a:rPr>
              <a:t>猜猜看</a:t>
            </a:r>
            <a:r>
              <a:rPr lang="en-US" altLang="zh-TW" sz="4000" b="1" dirty="0">
                <a:latin typeface="微軟正黑體" panose="020B0604030504040204" pitchFamily="34" charset="-120"/>
                <a:ea typeface="微軟正黑體" panose="020B0604030504040204" pitchFamily="34" charset="-120"/>
              </a:rPr>
              <a:t/>
            </a:r>
            <a:br>
              <a:rPr lang="en-US" altLang="zh-TW" sz="4000" b="1" dirty="0">
                <a:latin typeface="微軟正黑體" panose="020B0604030504040204" pitchFamily="34" charset="-120"/>
                <a:ea typeface="微軟正黑體" panose="020B0604030504040204" pitchFamily="34" charset="-120"/>
              </a:rPr>
            </a:br>
            <a:r>
              <a:rPr lang="zh-TW" altLang="en-US" sz="4000" b="1" dirty="0">
                <a:latin typeface="微軟正黑體" panose="020B0604030504040204" pitchFamily="34" charset="-120"/>
                <a:ea typeface="微軟正黑體" panose="020B0604030504040204" pitchFamily="34" charset="-120"/>
              </a:rPr>
              <a:t>完整的潔牙工具有哪些</a:t>
            </a:r>
            <a:r>
              <a:rPr lang="en-US" altLang="zh-TW" sz="4000" b="1" dirty="0">
                <a:latin typeface="微軟正黑體" panose="020B0604030504040204" pitchFamily="34" charset="-120"/>
                <a:ea typeface="微軟正黑體" panose="020B0604030504040204" pitchFamily="34" charset="-120"/>
              </a:rPr>
              <a:t>?</a:t>
            </a:r>
            <a:r>
              <a:rPr lang="zh-TW" altLang="en-US" sz="4000" b="1" dirty="0">
                <a:latin typeface="微軟正黑體" panose="020B0604030504040204" pitchFamily="34" charset="-120"/>
                <a:ea typeface="微軟正黑體" panose="020B0604030504040204" pitchFamily="34" charset="-120"/>
              </a:rPr>
              <a:t> </a:t>
            </a:r>
          </a:p>
        </p:txBody>
      </p:sp>
      <p:sp>
        <p:nvSpPr>
          <p:cNvPr id="10" name="矩形 9"/>
          <p:cNvSpPr/>
          <p:nvPr/>
        </p:nvSpPr>
        <p:spPr>
          <a:xfrm>
            <a:off x="785288" y="1647013"/>
            <a:ext cx="7690424" cy="4374275"/>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4" name="群組 3"/>
          <p:cNvGrpSpPr/>
          <p:nvPr/>
        </p:nvGrpSpPr>
        <p:grpSpPr>
          <a:xfrm>
            <a:off x="2699792" y="1882052"/>
            <a:ext cx="1296144" cy="3931915"/>
            <a:chOff x="2771800" y="1801341"/>
            <a:chExt cx="1296144" cy="3931915"/>
          </a:xfrm>
        </p:grpSpPr>
        <p:pic>
          <p:nvPicPr>
            <p:cNvPr id="10242" name="Picture 2"/>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2771800" y="1801341"/>
              <a:ext cx="1147695" cy="3493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3" name="文字方塊 12"/>
            <p:cNvSpPr txBox="1"/>
            <p:nvPr/>
          </p:nvSpPr>
          <p:spPr>
            <a:xfrm>
              <a:off x="2849580" y="5320322"/>
              <a:ext cx="1218364" cy="412934"/>
            </a:xfrm>
            <a:prstGeom prst="rect">
              <a:avLst/>
            </a:prstGeom>
            <a:solidFill>
              <a:schemeClr val="bg1"/>
            </a:solidFill>
            <a:ln>
              <a:noFill/>
            </a:ln>
          </p:spPr>
          <p:txBody>
            <a:bodyPr wrap="square" rtlCol="0">
              <a:spAutoFit/>
            </a:bodyPr>
            <a:lstStyle/>
            <a:p>
              <a:pPr algn="ctr">
                <a:lnSpc>
                  <a:spcPts val="2500"/>
                </a:lnSpc>
              </a:pPr>
              <a:r>
                <a:rPr lang="zh-TW" altLang="en-US" sz="2400" b="1" dirty="0">
                  <a:latin typeface="微軟正黑體" panose="020B0604030504040204" pitchFamily="34" charset="-120"/>
                  <a:ea typeface="微軟正黑體" panose="020B0604030504040204" pitchFamily="34" charset="-120"/>
                </a:rPr>
                <a:t>牙 刷</a:t>
              </a:r>
            </a:p>
          </p:txBody>
        </p:sp>
      </p:grpSp>
      <p:grpSp>
        <p:nvGrpSpPr>
          <p:cNvPr id="6" name="群組 5"/>
          <p:cNvGrpSpPr/>
          <p:nvPr/>
        </p:nvGrpSpPr>
        <p:grpSpPr>
          <a:xfrm>
            <a:off x="3851920" y="2988736"/>
            <a:ext cx="2564580" cy="2816528"/>
            <a:chOff x="3764249" y="2891326"/>
            <a:chExt cx="2564580" cy="2816528"/>
          </a:xfrm>
        </p:grpSpPr>
        <p:pic>
          <p:nvPicPr>
            <p:cNvPr id="10244" name="Picture 4"/>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0" b="98485" l="3750" r="96875">
                          <a14:foregroundMark x1="81875" y1="51515" x2="81875" y2="51515"/>
                          <a14:foregroundMark x1="86875" y1="36364" x2="86875" y2="36364"/>
                          <a14:foregroundMark x1="87500" y1="18182" x2="87500" y2="18182"/>
                          <a14:foregroundMark x1="81250" y1="17424" x2="81250" y2="17424"/>
                          <a14:foregroundMark x1="75625" y1="14394" x2="75625" y2="14394"/>
                          <a14:foregroundMark x1="83750" y1="61364" x2="83750" y2="61364"/>
                        </a14:backgroundRemoval>
                      </a14:imgEffect>
                    </a14:imgLayer>
                  </a14:imgProps>
                </a:ext>
                <a:ext uri="{28A0092B-C50C-407E-A947-70E740481C1C}">
                  <a14:useLocalDpi xmlns:a14="http://schemas.microsoft.com/office/drawing/2010/main" xmlns=""/>
                </a:ext>
              </a:extLst>
            </a:blip>
            <a:srcRect/>
            <a:stretch>
              <a:fillRect/>
            </a:stretch>
          </p:blipFill>
          <p:spPr bwMode="auto">
            <a:xfrm rot="1022043">
              <a:off x="3764249" y="2891326"/>
              <a:ext cx="2564580" cy="224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文字方塊 13"/>
            <p:cNvSpPr txBox="1"/>
            <p:nvPr/>
          </p:nvSpPr>
          <p:spPr>
            <a:xfrm>
              <a:off x="4433756" y="5294920"/>
              <a:ext cx="1218364" cy="412934"/>
            </a:xfrm>
            <a:prstGeom prst="rect">
              <a:avLst/>
            </a:prstGeom>
            <a:solidFill>
              <a:schemeClr val="bg1"/>
            </a:solidFill>
            <a:ln>
              <a:noFill/>
            </a:ln>
          </p:spPr>
          <p:txBody>
            <a:bodyPr wrap="square" rtlCol="0">
              <a:spAutoFit/>
            </a:bodyPr>
            <a:lstStyle/>
            <a:p>
              <a:pPr algn="ctr">
                <a:lnSpc>
                  <a:spcPts val="2500"/>
                </a:lnSpc>
              </a:pPr>
              <a:r>
                <a:rPr lang="zh-TW" altLang="en-US" sz="2400" b="1" dirty="0">
                  <a:latin typeface="微軟正黑體" panose="020B0604030504040204" pitchFamily="34" charset="-120"/>
                  <a:ea typeface="微軟正黑體" panose="020B0604030504040204" pitchFamily="34" charset="-120"/>
                </a:rPr>
                <a:t>牙 線</a:t>
              </a:r>
            </a:p>
          </p:txBody>
        </p:sp>
      </p:grpSp>
      <p:grpSp>
        <p:nvGrpSpPr>
          <p:cNvPr id="5" name="群組 4"/>
          <p:cNvGrpSpPr/>
          <p:nvPr/>
        </p:nvGrpSpPr>
        <p:grpSpPr>
          <a:xfrm>
            <a:off x="6516216" y="2398378"/>
            <a:ext cx="1788823" cy="3375433"/>
            <a:chOff x="6300192" y="2341414"/>
            <a:chExt cx="1788823" cy="3375433"/>
          </a:xfrm>
        </p:grpSpPr>
        <p:pic>
          <p:nvPicPr>
            <p:cNvPr id="10243" name="Picture 3"/>
            <p:cNvPicPr>
              <a:picLocks noChangeAspect="1" noChangeArrowheads="1"/>
            </p:cNvPicPr>
            <p:nvPr/>
          </p:nvPicPr>
          <p:blipFill rotWithShape="1">
            <a:blip r:embed="rId6" cstate="print">
              <a:extLst>
                <a:ext uri="{28A0092B-C50C-407E-A947-70E740481C1C}">
                  <a14:useLocalDpi xmlns:a14="http://schemas.microsoft.com/office/drawing/2010/main" xmlns=""/>
                </a:ext>
              </a:extLst>
            </a:blip>
            <a:srcRect/>
            <a:stretch/>
          </p:blipFill>
          <p:spPr bwMode="auto">
            <a:xfrm>
              <a:off x="6300192" y="2341414"/>
              <a:ext cx="1788823" cy="2671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5" name="文字方塊 14"/>
            <p:cNvSpPr txBox="1"/>
            <p:nvPr/>
          </p:nvSpPr>
          <p:spPr>
            <a:xfrm>
              <a:off x="6300192" y="5303913"/>
              <a:ext cx="1753998" cy="412934"/>
            </a:xfrm>
            <a:prstGeom prst="rect">
              <a:avLst/>
            </a:prstGeom>
            <a:solidFill>
              <a:schemeClr val="bg1"/>
            </a:solidFill>
            <a:ln>
              <a:noFill/>
            </a:ln>
          </p:spPr>
          <p:txBody>
            <a:bodyPr wrap="square" rtlCol="0">
              <a:spAutoFit/>
            </a:bodyPr>
            <a:lstStyle/>
            <a:p>
              <a:pPr algn="ctr">
                <a:lnSpc>
                  <a:spcPts val="2500"/>
                </a:lnSpc>
              </a:pPr>
              <a:r>
                <a:rPr lang="zh-TW" altLang="en-US" sz="2400" b="1" dirty="0">
                  <a:latin typeface="微軟正黑體" panose="020B0604030504040204" pitchFamily="34" charset="-120"/>
                  <a:ea typeface="微軟正黑體" panose="020B0604030504040204" pitchFamily="34" charset="-120"/>
                </a:rPr>
                <a:t>含氟漱口水</a:t>
              </a:r>
            </a:p>
          </p:txBody>
        </p:sp>
      </p:grpSp>
      <p:grpSp>
        <p:nvGrpSpPr>
          <p:cNvPr id="3" name="群組 2"/>
          <p:cNvGrpSpPr/>
          <p:nvPr/>
        </p:nvGrpSpPr>
        <p:grpSpPr>
          <a:xfrm>
            <a:off x="1043608" y="1840935"/>
            <a:ext cx="1322444" cy="3986430"/>
            <a:chOff x="1259632" y="1746826"/>
            <a:chExt cx="1322444" cy="3986430"/>
          </a:xfrm>
        </p:grpSpPr>
        <p:sp>
          <p:nvSpPr>
            <p:cNvPr id="12" name="文字方塊 11"/>
            <p:cNvSpPr txBox="1"/>
            <p:nvPr/>
          </p:nvSpPr>
          <p:spPr>
            <a:xfrm>
              <a:off x="1259632" y="5320322"/>
              <a:ext cx="1218364" cy="412934"/>
            </a:xfrm>
            <a:prstGeom prst="rect">
              <a:avLst/>
            </a:prstGeom>
            <a:solidFill>
              <a:schemeClr val="bg1"/>
            </a:solidFill>
            <a:ln>
              <a:noFill/>
            </a:ln>
          </p:spPr>
          <p:txBody>
            <a:bodyPr wrap="square" rtlCol="0">
              <a:spAutoFit/>
            </a:bodyPr>
            <a:lstStyle/>
            <a:p>
              <a:pPr algn="ctr">
                <a:lnSpc>
                  <a:spcPts val="2500"/>
                </a:lnSpc>
              </a:pPr>
              <a:r>
                <a:rPr lang="zh-TW" altLang="en-US" sz="2400" b="1" dirty="0">
                  <a:latin typeface="微軟正黑體" panose="020B0604030504040204" pitchFamily="34" charset="-120"/>
                  <a:ea typeface="微軟正黑體" panose="020B0604030504040204" pitchFamily="34" charset="-120"/>
                </a:rPr>
                <a:t>牙 膏</a:t>
              </a:r>
            </a:p>
          </p:txBody>
        </p:sp>
        <p:pic>
          <p:nvPicPr>
            <p:cNvPr id="10249" name="Picture 9"/>
            <p:cNvPicPr>
              <a:picLocks noChangeAspect="1" noChangeArrowheads="1"/>
            </p:cNvPicPr>
            <p:nvPr/>
          </p:nvPicPr>
          <p:blipFill>
            <a:blip r:embed="rId7" cstate="print">
              <a:extLst>
                <a:ext uri="{28A0092B-C50C-407E-A947-70E740481C1C}">
                  <a14:useLocalDpi xmlns:a14="http://schemas.microsoft.com/office/drawing/2010/main" xmlns=""/>
                </a:ext>
              </a:extLst>
            </a:blip>
            <a:srcRect/>
            <a:stretch>
              <a:fillRect/>
            </a:stretch>
          </p:blipFill>
          <p:spPr bwMode="auto">
            <a:xfrm rot="5400000">
              <a:off x="107659" y="2898799"/>
              <a:ext cx="3626390" cy="1322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pic>
        <p:nvPicPr>
          <p:cNvPr id="18" name="圖片 17"/>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3588598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97768"/>
            <a:ext cx="8229600" cy="1143000"/>
          </a:xfrm>
        </p:spPr>
        <p:txBody>
          <a:bodyPr>
            <a:normAutofit fontScale="90000"/>
          </a:bodyPr>
          <a:lstStyle/>
          <a:p>
            <a:r>
              <a:rPr lang="zh-TW" altLang="en-US" sz="4000" b="1" dirty="0">
                <a:solidFill>
                  <a:srgbClr val="0070C0"/>
                </a:solidFill>
                <a:latin typeface="微軟正黑體" panose="020B0604030504040204" pitchFamily="34" charset="-120"/>
                <a:ea typeface="微軟正黑體" panose="020B0604030504040204" pitchFamily="34" charset="-120"/>
              </a:rPr>
              <a:t>猜猜看</a:t>
            </a:r>
            <a:r>
              <a:rPr lang="en-US" altLang="zh-TW" sz="4000" b="1" dirty="0">
                <a:latin typeface="微軟正黑體" panose="020B0604030504040204" pitchFamily="34" charset="-120"/>
                <a:ea typeface="微軟正黑體" panose="020B0604030504040204" pitchFamily="34" charset="-120"/>
              </a:rPr>
              <a:t/>
            </a:r>
            <a:br>
              <a:rPr lang="en-US" altLang="zh-TW" sz="4000" b="1" dirty="0">
                <a:latin typeface="微軟正黑體" panose="020B0604030504040204" pitchFamily="34" charset="-120"/>
                <a:ea typeface="微軟正黑體" panose="020B0604030504040204" pitchFamily="34" charset="-120"/>
              </a:rPr>
            </a:br>
            <a:r>
              <a:rPr lang="zh-TW" altLang="en-US" sz="4000" b="1" dirty="0">
                <a:latin typeface="微軟正黑體" panose="020B0604030504040204" pitchFamily="34" charset="-120"/>
                <a:ea typeface="微軟正黑體" panose="020B0604030504040204" pitchFamily="34" charset="-120"/>
              </a:rPr>
              <a:t>每次刷牙要刷多久</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8194"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511660" y="2636912"/>
            <a:ext cx="6120680" cy="363514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文字方塊 3"/>
          <p:cNvSpPr txBox="1"/>
          <p:nvPr/>
        </p:nvSpPr>
        <p:spPr>
          <a:xfrm>
            <a:off x="2362052" y="1772816"/>
            <a:ext cx="4491904" cy="584775"/>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每次刷牙要刷大約 </a:t>
            </a:r>
            <a:r>
              <a:rPr lang="en-US" altLang="zh-TW" sz="3200" b="1" u="sng" dirty="0">
                <a:solidFill>
                  <a:srgbClr val="FF0000"/>
                </a:solidFill>
                <a:latin typeface="微軟正黑體" panose="020B0604030504040204" pitchFamily="34" charset="-120"/>
                <a:ea typeface="微軟正黑體" panose="020B0604030504040204" pitchFamily="34" charset="-120"/>
              </a:rPr>
              <a:t>2</a:t>
            </a:r>
            <a:r>
              <a:rPr lang="zh-TW" altLang="en-US" sz="3200" b="1" u="sng" dirty="0">
                <a:solidFill>
                  <a:srgbClr val="FF0000"/>
                </a:solidFill>
                <a:latin typeface="微軟正黑體" panose="020B0604030504040204" pitchFamily="34" charset="-120"/>
                <a:ea typeface="微軟正黑體" panose="020B0604030504040204" pitchFamily="34" charset="-120"/>
              </a:rPr>
              <a:t> 分鐘</a:t>
            </a:r>
          </a:p>
        </p:txBody>
      </p:sp>
      <p:sp>
        <p:nvSpPr>
          <p:cNvPr id="7" name="矩形 6"/>
          <p:cNvSpPr/>
          <p:nvPr/>
        </p:nvSpPr>
        <p:spPr>
          <a:xfrm>
            <a:off x="899592" y="1552285"/>
            <a:ext cx="7416824" cy="5112568"/>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2564372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normAutofit fontScale="90000"/>
          </a:bodyPr>
          <a:lstStyle/>
          <a:p>
            <a:r>
              <a:rPr lang="zh-TW" altLang="en-US" sz="4000" b="1" dirty="0">
                <a:solidFill>
                  <a:srgbClr val="0070C0"/>
                </a:solidFill>
                <a:latin typeface="微軟正黑體" panose="020B0604030504040204" pitchFamily="34" charset="-120"/>
                <a:ea typeface="微軟正黑體" panose="020B0604030504040204" pitchFamily="34" charset="-120"/>
              </a:rPr>
              <a:t>猜猜看</a:t>
            </a:r>
            <a:r>
              <a:rPr lang="en-US" altLang="zh-TW" sz="4000" b="1" dirty="0">
                <a:latin typeface="微軟正黑體" panose="020B0604030504040204" pitchFamily="34" charset="-120"/>
                <a:ea typeface="微軟正黑體" panose="020B0604030504040204" pitchFamily="34" charset="-120"/>
              </a:rPr>
              <a:t/>
            </a:r>
            <a:br>
              <a:rPr lang="en-US" altLang="zh-TW" sz="4000" b="1" dirty="0">
                <a:latin typeface="微軟正黑體" panose="020B0604030504040204" pitchFamily="34" charset="-120"/>
                <a:ea typeface="微軟正黑體" panose="020B0604030504040204" pitchFamily="34" charset="-120"/>
              </a:rPr>
            </a:br>
            <a:r>
              <a:rPr lang="zh-TW" altLang="en-US" sz="4000" b="1" dirty="0">
                <a:latin typeface="微軟正黑體" panose="020B0604030504040204" pitchFamily="34" charset="-120"/>
                <a:ea typeface="微軟正黑體" panose="020B0604030504040204" pitchFamily="34" charset="-120"/>
              </a:rPr>
              <a:t>應該多久換一次牙刷</a:t>
            </a:r>
            <a:r>
              <a:rPr lang="en-US" altLang="zh-TW" sz="4000" b="1" dirty="0">
                <a:latin typeface="微軟正黑體" panose="020B0604030504040204" pitchFamily="34" charset="-120"/>
                <a:ea typeface="微軟正黑體" panose="020B0604030504040204" pitchFamily="34" charset="-120"/>
              </a:rPr>
              <a:t>?</a:t>
            </a:r>
            <a:endParaRPr lang="zh-TW" altLang="en-US" sz="4000" dirty="0"/>
          </a:p>
        </p:txBody>
      </p:sp>
      <p:pic>
        <p:nvPicPr>
          <p:cNvPr id="9218"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416794" y="2132856"/>
            <a:ext cx="6264696" cy="43204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文字方塊 4"/>
          <p:cNvSpPr txBox="1"/>
          <p:nvPr/>
        </p:nvSpPr>
        <p:spPr>
          <a:xfrm>
            <a:off x="1331640" y="1484784"/>
            <a:ext cx="6349850" cy="707886"/>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  每 </a:t>
            </a:r>
            <a:r>
              <a:rPr lang="en-US" altLang="zh-TW" sz="4000" b="1" dirty="0">
                <a:solidFill>
                  <a:srgbClr val="FF0000"/>
                </a:solidFill>
                <a:latin typeface="微軟正黑體" panose="020B0604030504040204" pitchFamily="34" charset="-120"/>
                <a:ea typeface="微軟正黑體" panose="020B0604030504040204" pitchFamily="34" charset="-120"/>
              </a:rPr>
              <a:t>3 </a:t>
            </a:r>
            <a:r>
              <a:rPr lang="zh-TW" altLang="en-US" sz="2800" dirty="0">
                <a:latin typeface="微軟正黑體" panose="020B0604030504040204" pitchFamily="34" charset="-120"/>
                <a:ea typeface="微軟正黑體" panose="020B0604030504040204" pitchFamily="34" charset="-120"/>
              </a:rPr>
              <a:t>個月換一支、刷毛磨損時也要換</a:t>
            </a:r>
          </a:p>
        </p:txBody>
      </p:sp>
      <p:sp>
        <p:nvSpPr>
          <p:cNvPr id="6" name="矩形 5"/>
          <p:cNvSpPr/>
          <p:nvPr/>
        </p:nvSpPr>
        <p:spPr>
          <a:xfrm>
            <a:off x="755576" y="1484784"/>
            <a:ext cx="7704856" cy="5184576"/>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8" name="圖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3873346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內容版面配置區 3"/>
          <p:cNvSpPr>
            <a:spLocks noGrp="1"/>
          </p:cNvSpPr>
          <p:nvPr>
            <p:ph idx="1"/>
          </p:nvPr>
        </p:nvSpPr>
        <p:spPr/>
        <p:txBody>
          <a:bodyPr/>
          <a:lstStyle/>
          <a:p>
            <a:endParaRPr lang="zh-TW" altLang="en-US" dirty="0"/>
          </a:p>
        </p:txBody>
      </p:sp>
      <p:pic>
        <p:nvPicPr>
          <p:cNvPr id="8195" name="Picture 3"/>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a:stretch/>
        </p:blipFill>
        <p:spPr bwMode="auto">
          <a:xfrm>
            <a:off x="0" y="0"/>
            <a:ext cx="9144000" cy="684143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文字方塊 8"/>
          <p:cNvSpPr txBox="1"/>
          <p:nvPr/>
        </p:nvSpPr>
        <p:spPr>
          <a:xfrm>
            <a:off x="2195736" y="283295"/>
            <a:ext cx="4896544" cy="769441"/>
          </a:xfrm>
          <a:prstGeom prst="rect">
            <a:avLst/>
          </a:prstGeom>
          <a:solidFill>
            <a:schemeClr val="bg1"/>
          </a:solidFill>
          <a:ln>
            <a:noFill/>
          </a:ln>
        </p:spPr>
        <p:txBody>
          <a:bodyPr wrap="square" rtlCol="0">
            <a:spAutoFit/>
          </a:bodyPr>
          <a:lstStyle/>
          <a:p>
            <a:pPr algn="ctr"/>
            <a:r>
              <a:rPr lang="zh-TW" altLang="en-US" sz="4400" b="1" dirty="0">
                <a:latin typeface="微軟正黑體" panose="020B0604030504040204" pitchFamily="34" charset="-120"/>
                <a:ea typeface="微軟正黑體" panose="020B0604030504040204" pitchFamily="34" charset="-120"/>
              </a:rPr>
              <a:t>預 防 蛀 牙</a:t>
            </a:r>
          </a:p>
        </p:txBody>
      </p:sp>
      <p:sp>
        <p:nvSpPr>
          <p:cNvPr id="10" name="文字方塊 9"/>
          <p:cNvSpPr txBox="1"/>
          <p:nvPr/>
        </p:nvSpPr>
        <p:spPr>
          <a:xfrm>
            <a:off x="2886646" y="980728"/>
            <a:ext cx="3442978" cy="769441"/>
          </a:xfrm>
          <a:prstGeom prst="rect">
            <a:avLst/>
          </a:prstGeom>
          <a:solidFill>
            <a:schemeClr val="bg1"/>
          </a:solidFill>
          <a:ln>
            <a:noFill/>
          </a:ln>
        </p:spPr>
        <p:txBody>
          <a:bodyPr wrap="square" rtlCol="0">
            <a:spAutoFit/>
          </a:bodyPr>
          <a:lstStyle/>
          <a:p>
            <a:pPr algn="ctr"/>
            <a:r>
              <a:rPr lang="zh-TW" altLang="en-US" sz="4400" b="1" dirty="0">
                <a:latin typeface="微軟正黑體" panose="020B0604030504040204" pitchFamily="34" charset="-120"/>
                <a:ea typeface="微軟正黑體" panose="020B0604030504040204" pitchFamily="34" charset="-120"/>
              </a:rPr>
              <a:t> 三 重 點</a:t>
            </a:r>
          </a:p>
        </p:txBody>
      </p:sp>
      <p:sp>
        <p:nvSpPr>
          <p:cNvPr id="7" name="矩形 6"/>
          <p:cNvSpPr/>
          <p:nvPr/>
        </p:nvSpPr>
        <p:spPr>
          <a:xfrm>
            <a:off x="2699792" y="931367"/>
            <a:ext cx="432048" cy="625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2" name="矩形 11"/>
          <p:cNvSpPr/>
          <p:nvPr/>
        </p:nvSpPr>
        <p:spPr>
          <a:xfrm>
            <a:off x="6143030" y="987971"/>
            <a:ext cx="373186" cy="568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3" name="文字方塊 12"/>
          <p:cNvSpPr txBox="1"/>
          <p:nvPr/>
        </p:nvSpPr>
        <p:spPr>
          <a:xfrm>
            <a:off x="251520" y="4038163"/>
            <a:ext cx="2983210" cy="830997"/>
          </a:xfrm>
          <a:prstGeom prst="rect">
            <a:avLst/>
          </a:prstGeom>
          <a:solidFill>
            <a:schemeClr val="bg1"/>
          </a:solidFill>
          <a:ln>
            <a:noFill/>
          </a:ln>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每天至少刷牙兩次，</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特別是在飯後及睡前</a:t>
            </a:r>
          </a:p>
        </p:txBody>
      </p:sp>
      <p:sp>
        <p:nvSpPr>
          <p:cNvPr id="14" name="文字方塊 13"/>
          <p:cNvSpPr txBox="1"/>
          <p:nvPr/>
        </p:nvSpPr>
        <p:spPr>
          <a:xfrm>
            <a:off x="3002725" y="5137864"/>
            <a:ext cx="3210819" cy="412934"/>
          </a:xfrm>
          <a:prstGeom prst="rect">
            <a:avLst/>
          </a:prstGeom>
          <a:solidFill>
            <a:schemeClr val="bg1"/>
          </a:solidFill>
          <a:ln>
            <a:noFill/>
          </a:ln>
        </p:spPr>
        <p:txBody>
          <a:bodyPr wrap="square" rtlCol="0">
            <a:spAutoFit/>
          </a:bodyPr>
          <a:lstStyle/>
          <a:p>
            <a:pPr algn="ctr">
              <a:lnSpc>
                <a:spcPts val="2500"/>
              </a:lnSpc>
            </a:pPr>
            <a:r>
              <a:rPr lang="zh-TW" altLang="en-US" sz="2400" b="1" dirty="0">
                <a:latin typeface="微軟正黑體" panose="020B0604030504040204" pitchFamily="34" charset="-120"/>
                <a:ea typeface="微軟正黑體" panose="020B0604030504040204" pitchFamily="34" charset="-120"/>
              </a:rPr>
              <a:t>避免吃零食</a:t>
            </a:r>
          </a:p>
        </p:txBody>
      </p:sp>
      <p:sp>
        <p:nvSpPr>
          <p:cNvPr id="15" name="文字方塊 14"/>
          <p:cNvSpPr txBox="1"/>
          <p:nvPr/>
        </p:nvSpPr>
        <p:spPr>
          <a:xfrm>
            <a:off x="6241225" y="4024178"/>
            <a:ext cx="2631313" cy="412934"/>
          </a:xfrm>
          <a:prstGeom prst="rect">
            <a:avLst/>
          </a:prstGeom>
          <a:solidFill>
            <a:schemeClr val="bg1"/>
          </a:solidFill>
          <a:ln>
            <a:noFill/>
          </a:ln>
        </p:spPr>
        <p:txBody>
          <a:bodyPr wrap="square" rtlCol="0">
            <a:spAutoFit/>
          </a:bodyPr>
          <a:lstStyle/>
          <a:p>
            <a:pPr algn="ctr">
              <a:lnSpc>
                <a:spcPts val="2500"/>
              </a:lnSpc>
            </a:pPr>
            <a:r>
              <a:rPr lang="zh-TW" altLang="en-US" sz="2400" b="1" dirty="0">
                <a:latin typeface="微軟正黑體" panose="020B0604030504040204" pitchFamily="34" charset="-120"/>
                <a:ea typeface="微軟正黑體" panose="020B0604030504040204" pitchFamily="34" charset="-120"/>
              </a:rPr>
              <a:t>每半年定期看牙醫</a:t>
            </a:r>
          </a:p>
        </p:txBody>
      </p:sp>
      <p:sp>
        <p:nvSpPr>
          <p:cNvPr id="8" name="矩形 7"/>
          <p:cNvSpPr/>
          <p:nvPr/>
        </p:nvSpPr>
        <p:spPr>
          <a:xfrm>
            <a:off x="251520" y="5661248"/>
            <a:ext cx="1944216" cy="1180182"/>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xmlns="" val="19617009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00050" y="231776"/>
            <a:ext cx="8229600" cy="820960"/>
          </a:xfrm>
        </p:spPr>
        <p:txBody>
          <a:bodyPr>
            <a:normAutofit/>
          </a:bodyPr>
          <a:lstStyle/>
          <a:p>
            <a:r>
              <a:rPr lang="zh-TW" altLang="en-US" sz="4000" b="1" dirty="0">
                <a:latin typeface="微軟正黑體" panose="020B0604030504040204" pitchFamily="34" charset="-120"/>
                <a:ea typeface="微軟正黑體" panose="020B0604030504040204" pitchFamily="34" charset="-120"/>
              </a:rPr>
              <a:t>貝氏刷牙法</a:t>
            </a:r>
          </a:p>
        </p:txBody>
      </p:sp>
      <p:sp>
        <p:nvSpPr>
          <p:cNvPr id="9" name="矩形 8"/>
          <p:cNvSpPr/>
          <p:nvPr/>
        </p:nvSpPr>
        <p:spPr>
          <a:xfrm>
            <a:off x="770008" y="1124744"/>
            <a:ext cx="7802492" cy="5333207"/>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Picture 2" descr="D:\Users\pegyin\Desktop\Dr Rabbit 2.jpg"/>
          <p:cNvPicPr>
            <a:picLocks noChangeAspect="1" noChangeArrowheads="1"/>
          </p:cNvPicPr>
          <p:nvPr/>
        </p:nvPicPr>
        <p:blipFill rotWithShape="1">
          <a:blip r:embed="rId3" cstate="email">
            <a:extLst>
              <a:ext uri="{BEBA8EAE-BF5A-486C-A8C5-ECC9F3942E4B}">
                <a14:imgProps xmlns:a14="http://schemas.microsoft.com/office/drawing/2010/main" xmlns="">
                  <a14:imgLayer r:embed="rId4">
                    <a14:imgEffect>
                      <a14:backgroundRemoval t="224" b="100000" l="1775" r="97929"/>
                    </a14:imgEffect>
                  </a14:imgLayer>
                </a14:imgProps>
              </a:ext>
              <a:ext uri="{28A0092B-C50C-407E-A947-70E740481C1C}">
                <a14:useLocalDpi xmlns:a14="http://schemas.microsoft.com/office/drawing/2010/main" xmlns=""/>
              </a:ext>
            </a:extLst>
          </a:blip>
          <a:srcRect/>
          <a:stretch/>
        </p:blipFill>
        <p:spPr bwMode="auto">
          <a:xfrm>
            <a:off x="395536" y="4005064"/>
            <a:ext cx="2390674" cy="2641774"/>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2"/>
          <p:cNvPicPr>
            <a:picLocks noChangeAspect="1" noChangeArrowheads="1"/>
          </p:cNvPicPr>
          <p:nvPr/>
        </p:nvPicPr>
        <p:blipFill rotWithShape="1">
          <a:blip r:embed="rId5" cstate="email">
            <a:extLst>
              <a:ext uri="{28A0092B-C50C-407E-A947-70E740481C1C}">
                <a14:useLocalDpi xmlns:a14="http://schemas.microsoft.com/office/drawing/2010/main" xmlns=""/>
              </a:ext>
            </a:extLst>
          </a:blip>
          <a:srcRect/>
          <a:stretch/>
        </p:blipFill>
        <p:spPr bwMode="auto">
          <a:xfrm>
            <a:off x="1185292" y="1214439"/>
            <a:ext cx="7059116" cy="301237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3"/>
          <p:cNvPicPr>
            <a:picLocks noChangeAspect="1" noChangeArrowheads="1"/>
          </p:cNvPicPr>
          <p:nvPr/>
        </p:nvPicPr>
        <p:blipFill rotWithShape="1">
          <a:blip r:embed="rId6" cstate="email">
            <a:extLst>
              <a:ext uri="{28A0092B-C50C-407E-A947-70E740481C1C}">
                <a14:useLocalDpi xmlns:a14="http://schemas.microsoft.com/office/drawing/2010/main" xmlns=""/>
              </a:ext>
            </a:extLst>
          </a:blip>
          <a:srcRect/>
          <a:stretch/>
        </p:blipFill>
        <p:spPr bwMode="auto">
          <a:xfrm>
            <a:off x="3606878" y="3789040"/>
            <a:ext cx="4594147" cy="258420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8" name="圖片 7"/>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7308058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1026" name="Picture 2" descr="D:\Users\pegyin\Pictures\TD_005_Street_Hero_Shot.jpg"/>
          <p:cNvPicPr>
            <a:picLocks noChangeAspect="1" noChangeArrowheads="1"/>
          </p:cNvPicPr>
          <p:nvPr/>
        </p:nvPicPr>
        <p:blipFill rotWithShape="1">
          <a:blip r:embed="rId3" cstate="email">
            <a:extLst>
              <a:ext uri="{BEBA8EAE-BF5A-486C-A8C5-ECC9F3942E4B}">
                <a14:imgProps xmlns:a14="http://schemas.microsoft.com/office/drawing/2010/main" xmlns="">
                  <a14:imgLayer r:embed="rId4">
                    <a14:imgEffect>
                      <a14:brightnessContrast bright="14000"/>
                    </a14:imgEffect>
                  </a14:imgLayer>
                </a14:imgProps>
              </a:ext>
              <a:ext uri="{28A0092B-C50C-407E-A947-70E740481C1C}">
                <a14:useLocalDpi xmlns:a14="http://schemas.microsoft.com/office/drawing/2010/main" xmlns=""/>
              </a:ext>
            </a:extLst>
          </a:blip>
          <a:srcRect/>
          <a:stretch/>
        </p:blipFill>
        <p:spPr bwMode="auto">
          <a:xfrm>
            <a:off x="0" y="0"/>
            <a:ext cx="9173642" cy="6669360"/>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文字方塊 10"/>
          <p:cNvSpPr txBox="1"/>
          <p:nvPr/>
        </p:nvSpPr>
        <p:spPr>
          <a:xfrm>
            <a:off x="1857968" y="1368885"/>
            <a:ext cx="5996632" cy="923330"/>
          </a:xfrm>
          <a:prstGeom prst="rect">
            <a:avLst/>
          </a:prstGeom>
          <a:noFill/>
        </p:spPr>
        <p:txBody>
          <a:bodyPr wrap="square" rtlCol="0">
            <a:spAutoFit/>
          </a:bodyPr>
          <a:lstStyle/>
          <a:p>
            <a:r>
              <a:rPr lang="zh-TW" altLang="en-US" sz="5400" b="1" dirty="0">
                <a:latin typeface="微軟正黑體" panose="020B0604030504040204" pitchFamily="34" charset="-120"/>
                <a:ea typeface="微軟正黑體" panose="020B0604030504040204" pitchFamily="34" charset="-120"/>
              </a:rPr>
              <a:t>兒童口腔保健衛教</a:t>
            </a:r>
          </a:p>
        </p:txBody>
      </p:sp>
      <p:sp>
        <p:nvSpPr>
          <p:cNvPr id="12" name="文字方塊 11"/>
          <p:cNvSpPr txBox="1"/>
          <p:nvPr/>
        </p:nvSpPr>
        <p:spPr>
          <a:xfrm>
            <a:off x="834249" y="5877272"/>
            <a:ext cx="8303002" cy="523220"/>
          </a:xfrm>
          <a:prstGeom prst="rect">
            <a:avLst/>
          </a:prstGeom>
          <a:noFill/>
        </p:spPr>
        <p:txBody>
          <a:bodyPr wrap="square" rtlCol="0">
            <a:spAutoFit/>
          </a:bodyPr>
          <a:lstStyle/>
          <a:p>
            <a:pPr algn="ctr"/>
            <a:r>
              <a:rPr lang="zh-TW" altLang="en-US" sz="2800" b="1" dirty="0">
                <a:solidFill>
                  <a:srgbClr val="FF0000"/>
                </a:solidFill>
                <a:latin typeface="微軟正黑體" panose="020B0604030504040204" pitchFamily="34" charset="-120"/>
                <a:ea typeface="微軟正黑體" panose="020B0604030504040204" pitchFamily="34" charset="-120"/>
              </a:rPr>
              <a:t>讓我們一起成為快樂的牙齒守護者</a:t>
            </a:r>
          </a:p>
        </p:txBody>
      </p:sp>
      <p:pic>
        <p:nvPicPr>
          <p:cNvPr id="7" name="圖片 6"/>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3707904" y="2895185"/>
            <a:ext cx="2296760" cy="2338192"/>
          </a:xfrm>
          <a:prstGeom prst="rect">
            <a:avLst/>
          </a:prstGeom>
        </p:spPr>
      </p:pic>
    </p:spTree>
    <p:extLst>
      <p:ext uri="{BB962C8B-B14F-4D97-AF65-F5344CB8AC3E}">
        <p14:creationId xmlns:p14="http://schemas.microsoft.com/office/powerpoint/2010/main" xmlns="" val="41421993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02978" y="231776"/>
            <a:ext cx="8229600" cy="820960"/>
          </a:xfrm>
        </p:spPr>
        <p:txBody>
          <a:bodyPr>
            <a:normAutofit/>
          </a:bodyPr>
          <a:lstStyle/>
          <a:p>
            <a:r>
              <a:rPr lang="zh-TW" altLang="en-US" sz="4000" b="1" dirty="0">
                <a:latin typeface="微軟正黑體" panose="020B0604030504040204" pitchFamily="34" charset="-120"/>
                <a:ea typeface="微軟正黑體" panose="020B0604030504040204" pitchFamily="34" charset="-120"/>
              </a:rPr>
              <a:t>刷牙時也別忘了省水</a:t>
            </a:r>
          </a:p>
        </p:txBody>
      </p:sp>
      <p:grpSp>
        <p:nvGrpSpPr>
          <p:cNvPr id="15" name="群組 14"/>
          <p:cNvGrpSpPr/>
          <p:nvPr/>
        </p:nvGrpSpPr>
        <p:grpSpPr>
          <a:xfrm>
            <a:off x="122922" y="1652302"/>
            <a:ext cx="2864902" cy="2915690"/>
            <a:chOff x="935286" y="1344004"/>
            <a:chExt cx="2943540" cy="2927959"/>
          </a:xfrm>
        </p:grpSpPr>
        <p:pic>
          <p:nvPicPr>
            <p:cNvPr id="1026" name="Picture 2" descr="D:\Users\minlee\Desktop\BSBF\節水\P18110175 Save water handbook-School Bundle(节约用水).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2185" t="18915" r="68051" b="67656"/>
            <a:stretch/>
          </p:blipFill>
          <p:spPr bwMode="auto">
            <a:xfrm>
              <a:off x="935287" y="1344004"/>
              <a:ext cx="2943539" cy="2927959"/>
            </a:xfrm>
            <a:prstGeom prst="rect">
              <a:avLst/>
            </a:prstGeom>
            <a:noFill/>
            <a:extLst>
              <a:ext uri="{909E8E84-426E-40DD-AFC4-6F175D3DCCD1}">
                <a14:hiddenFill xmlns:a14="http://schemas.microsoft.com/office/drawing/2010/main" xmlns="">
                  <a:solidFill>
                    <a:srgbClr val="FFFFFF"/>
                  </a:solidFill>
                </a14:hiddenFill>
              </a:ext>
            </a:extLst>
          </p:spPr>
        </p:pic>
        <p:sp>
          <p:nvSpPr>
            <p:cNvPr id="3" name="文字方塊 2"/>
            <p:cNvSpPr txBox="1"/>
            <p:nvPr/>
          </p:nvSpPr>
          <p:spPr>
            <a:xfrm>
              <a:off x="935286" y="3625632"/>
              <a:ext cx="2943539" cy="646331"/>
            </a:xfrm>
            <a:prstGeom prst="rect">
              <a:avLst/>
            </a:prstGeom>
            <a:solidFill>
              <a:srgbClr val="C00000"/>
            </a:solidFill>
          </p:spPr>
          <p:txBody>
            <a:bodyPr wrap="square" rtlCol="0">
              <a:spAutoFit/>
            </a:bodyPr>
            <a:lstStyle/>
            <a:p>
              <a:pPr algn="ctr"/>
              <a:r>
                <a:rPr lang="zh-TW" altLang="en-US"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刷牙時不要讓水龍頭一直</a:t>
              </a:r>
              <a:endParaRPr lang="en-US" altLang="zh-TW"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處於打開狀態</a:t>
              </a:r>
            </a:p>
          </p:txBody>
        </p:sp>
        <p:sp>
          <p:nvSpPr>
            <p:cNvPr id="5" name="矩形 4"/>
            <p:cNvSpPr/>
            <p:nvPr/>
          </p:nvSpPr>
          <p:spPr>
            <a:xfrm>
              <a:off x="935287" y="1344004"/>
              <a:ext cx="2943539" cy="292795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8" name="群組 7"/>
          <p:cNvGrpSpPr/>
          <p:nvPr/>
        </p:nvGrpSpPr>
        <p:grpSpPr>
          <a:xfrm>
            <a:off x="3082663" y="1667892"/>
            <a:ext cx="2929497" cy="2940932"/>
            <a:chOff x="4211960" y="1340768"/>
            <a:chExt cx="3009909" cy="2953307"/>
          </a:xfrm>
        </p:grpSpPr>
        <p:pic>
          <p:nvPicPr>
            <p:cNvPr id="1027" name="Picture 3" descr="D:\Users\minlee\Desktop\BSBF\節水\P18110175 Save water handbook-School Bundle(节约用水).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6698" t="33632" r="63156" b="52736"/>
            <a:stretch/>
          </p:blipFill>
          <p:spPr bwMode="auto">
            <a:xfrm>
              <a:off x="4218360" y="1353132"/>
              <a:ext cx="3003509" cy="2918831"/>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文字方塊 12"/>
            <p:cNvSpPr txBox="1"/>
            <p:nvPr/>
          </p:nvSpPr>
          <p:spPr>
            <a:xfrm>
              <a:off x="4211960" y="3645024"/>
              <a:ext cx="2943539" cy="649051"/>
            </a:xfrm>
            <a:prstGeom prst="rect">
              <a:avLst/>
            </a:prstGeom>
            <a:solidFill>
              <a:srgbClr val="C00000"/>
            </a:solidFill>
          </p:spPr>
          <p:txBody>
            <a:bodyPr wrap="square" rtlCol="0">
              <a:spAutoFit/>
            </a:bodyPr>
            <a:lstStyle/>
            <a:p>
              <a:pPr algn="ctr"/>
              <a:r>
                <a:rPr lang="zh-TW" altLang="en-US"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刷牙後用一杯水的份量</a:t>
              </a:r>
              <a:endParaRPr lang="en-US" altLang="zh-TW"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來漱口</a:t>
              </a:r>
            </a:p>
          </p:txBody>
        </p:sp>
        <p:sp>
          <p:nvSpPr>
            <p:cNvPr id="17" name="矩形 16"/>
            <p:cNvSpPr/>
            <p:nvPr/>
          </p:nvSpPr>
          <p:spPr>
            <a:xfrm>
              <a:off x="4211960" y="1340768"/>
              <a:ext cx="2943539" cy="292795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grpSp>
        <p:nvGrpSpPr>
          <p:cNvPr id="6" name="群組 5"/>
          <p:cNvGrpSpPr/>
          <p:nvPr/>
        </p:nvGrpSpPr>
        <p:grpSpPr>
          <a:xfrm>
            <a:off x="6092956" y="1628800"/>
            <a:ext cx="2943540" cy="2965464"/>
            <a:chOff x="7812360" y="2827321"/>
            <a:chExt cx="3024337" cy="2977943"/>
          </a:xfrm>
        </p:grpSpPr>
        <p:pic>
          <p:nvPicPr>
            <p:cNvPr id="1028" name="Picture 4" descr="D:\Users\minlee\Desktop\BSBF\節水\P18110175 Save water handbook-School Bundle(节约用水).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37642" t="40930" r="52186" b="45098"/>
            <a:stretch/>
          </p:blipFill>
          <p:spPr bwMode="auto">
            <a:xfrm>
              <a:off x="7812361" y="2827321"/>
              <a:ext cx="3024336" cy="2976202"/>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文字方塊 13"/>
            <p:cNvSpPr txBox="1"/>
            <p:nvPr/>
          </p:nvSpPr>
          <p:spPr>
            <a:xfrm>
              <a:off x="7812360" y="5157192"/>
              <a:ext cx="2943539" cy="646331"/>
            </a:xfrm>
            <a:prstGeom prst="rect">
              <a:avLst/>
            </a:prstGeom>
            <a:solidFill>
              <a:srgbClr val="C00000"/>
            </a:solidFill>
          </p:spPr>
          <p:txBody>
            <a:bodyPr wrap="square" rtlCol="0">
              <a:spAutoFit/>
            </a:bodyPr>
            <a:lstStyle/>
            <a:p>
              <a:pPr algn="ctr"/>
              <a:r>
                <a:rPr lang="zh-TW" altLang="en-US"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水龍頭漏水了要主動</a:t>
              </a:r>
              <a:endParaRPr lang="en-US" altLang="zh-TW"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a:p>
              <a:pPr algn="ctr"/>
              <a:r>
                <a:rPr lang="zh-TW" altLang="en-US"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rPr>
                <a:t>告訴家長</a:t>
              </a:r>
              <a:endParaRPr lang="en-US" altLang="zh-TW" b="1" dirty="0">
                <a:solidFill>
                  <a:schemeClr val="bg1"/>
                </a:solidFill>
                <a:latin typeface="微軟正黑體" panose="020B0604030504040204" pitchFamily="34" charset="-120"/>
                <a:ea typeface="微軟正黑體" panose="020B0604030504040204" pitchFamily="34" charset="-120"/>
                <a:cs typeface="Arial Unicode MS" panose="020B0604020202020204" pitchFamily="34" charset="-120"/>
              </a:endParaRPr>
            </a:p>
          </p:txBody>
        </p:sp>
        <p:sp>
          <p:nvSpPr>
            <p:cNvPr id="19" name="矩形 18"/>
            <p:cNvSpPr/>
            <p:nvPr/>
          </p:nvSpPr>
          <p:spPr>
            <a:xfrm>
              <a:off x="7812360" y="2877305"/>
              <a:ext cx="3024337" cy="2927959"/>
            </a:xfrm>
            <a:prstGeom prst="rect">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
        <p:nvSpPr>
          <p:cNvPr id="26" name="矩形 25"/>
          <p:cNvSpPr/>
          <p:nvPr/>
        </p:nvSpPr>
        <p:spPr>
          <a:xfrm>
            <a:off x="50914" y="1480169"/>
            <a:ext cx="9093086" cy="4973167"/>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28" name="Picture 2" descr="D:\Users\pegyin\Desktop\Dr Rabbit 2.jpg"/>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219" b="99563" l="1889" r="97985">
                        <a14:foregroundMark x1="27834" y1="95192" x2="27834" y2="95192"/>
                        <a14:foregroundMark x1="90176" y1="93313" x2="90176" y2="93313"/>
                      </a14:backgroundRemoval>
                    </a14:imgEffect>
                  </a14:imgLayer>
                </a14:imgProps>
              </a:ext>
              <a:ext uri="{28A0092B-C50C-407E-A947-70E740481C1C}">
                <a14:useLocalDpi xmlns:a14="http://schemas.microsoft.com/office/drawing/2010/main" xmlns="" val="0"/>
              </a:ext>
            </a:extLst>
          </a:blip>
          <a:srcRect t="1" b="50540"/>
          <a:stretch/>
        </p:blipFill>
        <p:spPr bwMode="auto">
          <a:xfrm>
            <a:off x="179512" y="4657390"/>
            <a:ext cx="2016224" cy="2227994"/>
          </a:xfrm>
          <a:prstGeom prst="rect">
            <a:avLst/>
          </a:prstGeom>
          <a:noFill/>
          <a:extLst>
            <a:ext uri="{909E8E84-426E-40DD-AFC4-6F175D3DCCD1}">
              <a14:hiddenFill xmlns:a14="http://schemas.microsoft.com/office/drawing/2010/main" xmlns="">
                <a:solidFill>
                  <a:srgbClr val="FFFFFF"/>
                </a:solidFill>
              </a14:hiddenFill>
            </a:ext>
          </a:extLst>
        </p:spPr>
      </p:pic>
      <p:sp>
        <p:nvSpPr>
          <p:cNvPr id="4" name="圓角矩形圖說文字 3"/>
          <p:cNvSpPr/>
          <p:nvPr/>
        </p:nvSpPr>
        <p:spPr>
          <a:xfrm>
            <a:off x="2051720" y="5013176"/>
            <a:ext cx="6552728" cy="1152128"/>
          </a:xfrm>
          <a:prstGeom prst="wedgeRoundRectCallout">
            <a:avLst>
              <a:gd name="adj1" fmla="val -54411"/>
              <a:gd name="adj2" fmla="val 35218"/>
              <a:gd name="adj3" fmla="val 16667"/>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2195736" y="5157192"/>
            <a:ext cx="6192688" cy="892552"/>
          </a:xfrm>
          <a:prstGeom prst="rect">
            <a:avLst/>
          </a:prstGeom>
          <a:noFill/>
        </p:spPr>
        <p:txBody>
          <a:bodyPr wrap="square" rtlCol="0">
            <a:spAutoFit/>
          </a:bodyPr>
          <a:lstStyle/>
          <a:p>
            <a:r>
              <a:rPr lang="zh-TW" altLang="en-US" sz="2800" b="1" dirty="0">
                <a:latin typeface="微軟正黑體" panose="020B0604030504040204" pitchFamily="34" charset="-120"/>
                <a:ea typeface="微軟正黑體" panose="020B0604030504040204" pitchFamily="34" charset="-120"/>
              </a:rPr>
              <a:t>珍惜每一滴水</a:t>
            </a:r>
            <a:r>
              <a:rPr lang="en-US" altLang="zh-TW" sz="2800" b="1" dirty="0">
                <a:latin typeface="微軟正黑體" panose="020B0604030504040204" pitchFamily="34" charset="-120"/>
                <a:ea typeface="微軟正黑體" panose="020B0604030504040204" pitchFamily="34" charset="-120"/>
              </a:rPr>
              <a:t>!</a:t>
            </a:r>
          </a:p>
          <a:p>
            <a:r>
              <a:rPr lang="zh-TW" altLang="en-US" sz="2400" b="1" dirty="0">
                <a:latin typeface="微軟正黑體" panose="020B0604030504040204" pitchFamily="34" charset="-120"/>
                <a:ea typeface="微軟正黑體" panose="020B0604030504040204" pitchFamily="34" charset="-120"/>
              </a:rPr>
              <a:t>刷牙時請關上水龍頭，就能省下</a:t>
            </a:r>
            <a:r>
              <a:rPr lang="en-US" altLang="zh-TW" sz="2400" b="1" dirty="0">
                <a:latin typeface="微軟正黑體" panose="020B0604030504040204" pitchFamily="34" charset="-120"/>
                <a:ea typeface="微軟正黑體" panose="020B0604030504040204" pitchFamily="34" charset="-120"/>
              </a:rPr>
              <a:t>15</a:t>
            </a:r>
            <a:r>
              <a:rPr lang="zh-TW" altLang="en-US" sz="2400" b="1" dirty="0">
                <a:latin typeface="微軟正黑體" panose="020B0604030504040204" pitchFamily="34" charset="-120"/>
                <a:ea typeface="微軟正黑體" panose="020B0604030504040204" pitchFamily="34" charset="-120"/>
              </a:rPr>
              <a:t>公升的水</a:t>
            </a:r>
            <a:r>
              <a:rPr lang="en-US" altLang="zh-TW" sz="2400" b="1" dirty="0">
                <a:latin typeface="微軟正黑體" panose="020B0604030504040204" pitchFamily="34" charset="-120"/>
                <a:ea typeface="微軟正黑體" panose="020B0604030504040204" pitchFamily="34" charset="-120"/>
              </a:rPr>
              <a:t>!</a:t>
            </a:r>
          </a:p>
        </p:txBody>
      </p:sp>
      <p:pic>
        <p:nvPicPr>
          <p:cNvPr id="24" name="圖片 23"/>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pic>
        <p:nvPicPr>
          <p:cNvPr id="7" name="圖片 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6868813" y="174599"/>
            <a:ext cx="2178944" cy="1017538"/>
          </a:xfrm>
          <a:prstGeom prst="rect">
            <a:avLst/>
          </a:prstGeom>
        </p:spPr>
      </p:pic>
      <p:sp>
        <p:nvSpPr>
          <p:cNvPr id="10" name="文字方塊 9"/>
          <p:cNvSpPr txBox="1"/>
          <p:nvPr/>
        </p:nvSpPr>
        <p:spPr>
          <a:xfrm>
            <a:off x="1756215" y="37368"/>
            <a:ext cx="4961109" cy="461665"/>
          </a:xfrm>
          <a:prstGeom prst="rect">
            <a:avLst/>
          </a:prstGeom>
          <a:noFill/>
        </p:spPr>
        <p:txBody>
          <a:bodyPr wrap="square" rtlCol="0">
            <a:spAutoFit/>
          </a:bodyPr>
          <a:lstStyle/>
          <a:p>
            <a:pPr algn="ctr"/>
            <a:r>
              <a:rPr lang="en-US" altLang="zh-TW" sz="2400" dirty="0"/>
              <a:t>Saving water while brushing!</a:t>
            </a:r>
            <a:endParaRPr lang="zh-TW" altLang="en-US" sz="2400" dirty="0"/>
          </a:p>
        </p:txBody>
      </p:sp>
      <p:sp>
        <p:nvSpPr>
          <p:cNvPr id="18" name="文字方塊 17"/>
          <p:cNvSpPr txBox="1"/>
          <p:nvPr/>
        </p:nvSpPr>
        <p:spPr>
          <a:xfrm>
            <a:off x="2051720" y="5889718"/>
            <a:ext cx="7272808" cy="923330"/>
          </a:xfrm>
          <a:prstGeom prst="rect">
            <a:avLst/>
          </a:prstGeom>
          <a:noFill/>
        </p:spPr>
        <p:txBody>
          <a:bodyPr wrap="square" rtlCol="0">
            <a:spAutoFit/>
          </a:bodyPr>
          <a:lstStyle/>
          <a:p>
            <a:r>
              <a:rPr lang="en-US" altLang="zh-TW" dirty="0"/>
              <a:t>Make every drop count!</a:t>
            </a:r>
          </a:p>
          <a:p>
            <a:r>
              <a:rPr lang="en-US" altLang="zh-TW" dirty="0"/>
              <a:t>You can save up to 15L of water everyday simply by pledging to turn off the faucet when you brush your teeth!</a:t>
            </a:r>
            <a:endParaRPr lang="zh-TW" altLang="en-US" dirty="0"/>
          </a:p>
        </p:txBody>
      </p:sp>
    </p:spTree>
    <p:extLst>
      <p:ext uri="{BB962C8B-B14F-4D97-AF65-F5344CB8AC3E}">
        <p14:creationId xmlns:p14="http://schemas.microsoft.com/office/powerpoint/2010/main" xmlns="" val="299275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a:p>
        </p:txBody>
      </p:sp>
      <p:pic>
        <p:nvPicPr>
          <p:cNvPr id="12290" name="Picture 2"/>
          <p:cNvPicPr>
            <a:picLocks noGrp="1" noChangeAspect="1" noChangeArrowheads="1"/>
          </p:cNvPicPr>
          <p:nvPr>
            <p:ph idx="1"/>
          </p:nvPr>
        </p:nvPicPr>
        <p:blipFill>
          <a:blip r:embed="rId2" cstate="print">
            <a:extLst>
              <a:ext uri="{28A0092B-C50C-407E-A947-70E740481C1C}">
                <a14:useLocalDpi xmlns:a14="http://schemas.microsoft.com/office/drawing/2010/main" xmlns=""/>
              </a:ext>
            </a:extLst>
          </a:blip>
          <a:srcRect/>
          <a:stretch>
            <a:fillRect/>
          </a:stretch>
        </p:blipFill>
        <p:spPr bwMode="auto">
          <a:xfrm rot="16200000">
            <a:off x="1094991" y="-627449"/>
            <a:ext cx="6882011" cy="81369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文字方塊 3"/>
          <p:cNvSpPr txBox="1"/>
          <p:nvPr/>
        </p:nvSpPr>
        <p:spPr>
          <a:xfrm>
            <a:off x="467544" y="332656"/>
            <a:ext cx="4536504" cy="954107"/>
          </a:xfrm>
          <a:prstGeom prst="rect">
            <a:avLst/>
          </a:prstGeom>
          <a:solidFill>
            <a:srgbClr val="CFE4B6"/>
          </a:solidFill>
        </p:spPr>
        <p:txBody>
          <a:bodyPr wrap="square" rtlCol="0">
            <a:spAutoFit/>
          </a:bodyPr>
          <a:lstStyle/>
          <a:p>
            <a:pPr algn="ctr"/>
            <a:r>
              <a:rPr lang="zh-TW" altLang="en-US" sz="2800" b="1" dirty="0">
                <a:solidFill>
                  <a:srgbClr val="FF0000"/>
                </a:solidFill>
                <a:latin typeface="微軟正黑體" panose="020B0604030504040204" pitchFamily="34" charset="-120"/>
                <a:ea typeface="微軟正黑體" panose="020B0604030504040204" pitchFamily="34" charset="-120"/>
              </a:rPr>
              <a:t>從現在起，跟著牙齒守護隊一起照顧牙齒吧</a:t>
            </a:r>
            <a:r>
              <a:rPr lang="en-US" altLang="zh-TW" sz="2800" b="1" dirty="0">
                <a:solidFill>
                  <a:srgbClr val="FF0000"/>
                </a:solidFill>
                <a:latin typeface="微軟正黑體" panose="020B0604030504040204" pitchFamily="34" charset="-120"/>
                <a:ea typeface="微軟正黑體" panose="020B0604030504040204" pitchFamily="34" charset="-120"/>
              </a:rPr>
              <a:t>!</a:t>
            </a:r>
            <a:endParaRPr lang="zh-TW" altLang="en-US" sz="28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xmlns="" val="35063474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D:\Users\pegyin\Desktop\Scientific Affair\BSBF\2012 Relaunch-Global\2\Heros flying.jpg"/>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2267744" y="2914912"/>
            <a:ext cx="6613065" cy="3943088"/>
          </a:xfrm>
          <a:prstGeom prst="rect">
            <a:avLst/>
          </a:prstGeom>
          <a:noFill/>
          <a:extLst>
            <a:ext uri="{909E8E84-426E-40DD-AFC4-6F175D3DCCD1}">
              <a14:hiddenFill xmlns:a14="http://schemas.microsoft.com/office/drawing/2010/main" xmlns="">
                <a:solidFill>
                  <a:srgbClr val="FFFFFF"/>
                </a:solidFill>
              </a14:hiddenFill>
            </a:ext>
          </a:extLst>
        </p:spPr>
      </p:pic>
      <p:sp>
        <p:nvSpPr>
          <p:cNvPr id="9" name="內容版面配置區 2"/>
          <p:cNvSpPr txBox="1">
            <a:spLocks/>
          </p:cNvSpPr>
          <p:nvPr/>
        </p:nvSpPr>
        <p:spPr>
          <a:xfrm>
            <a:off x="373756" y="2203723"/>
            <a:ext cx="7858125" cy="227171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US" altLang="zh-TW" sz="8800" b="1" dirty="0"/>
              <a:t>Q</a:t>
            </a:r>
            <a:r>
              <a:rPr lang="zh-TW" altLang="en-US" sz="8800" b="1" dirty="0"/>
              <a:t> </a:t>
            </a:r>
            <a:r>
              <a:rPr lang="en-US" altLang="zh-TW" sz="8800" b="1" dirty="0"/>
              <a:t>&amp;</a:t>
            </a:r>
            <a:r>
              <a:rPr lang="zh-TW" altLang="en-US" sz="8800" b="1" dirty="0"/>
              <a:t> </a:t>
            </a:r>
            <a:r>
              <a:rPr lang="en-US" altLang="zh-TW" sz="8800" b="1" dirty="0"/>
              <a:t>A</a:t>
            </a:r>
            <a:endParaRPr lang="zh-TW" altLang="en-US" sz="8800" b="1" dirty="0"/>
          </a:p>
        </p:txBody>
      </p:sp>
      <p:pic>
        <p:nvPicPr>
          <p:cNvPr id="5" name="圖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27703457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835696" y="489108"/>
            <a:ext cx="6661443" cy="1080120"/>
          </a:xfrm>
        </p:spPr>
        <p:txBody>
          <a:bodyPr>
            <a:noAutofit/>
          </a:bodyPr>
          <a:lstStyle/>
          <a:p>
            <a:pPr marL="0" indent="0">
              <a:lnSpc>
                <a:spcPts val="3600"/>
              </a:lnSpc>
              <a:buNone/>
            </a:pPr>
            <a:r>
              <a:rPr lang="en-US" altLang="zh-TW" sz="3600" dirty="0">
                <a:latin typeface="微軟正黑體" panose="020B0604030504040204" pitchFamily="34" charset="-120"/>
                <a:ea typeface="微軟正黑體" panose="020B0604030504040204" pitchFamily="34" charset="-120"/>
              </a:rPr>
              <a:t>1. </a:t>
            </a:r>
            <a:r>
              <a:rPr lang="zh-TW" altLang="en-US" sz="3600" b="1" dirty="0">
                <a:latin typeface="微軟正黑體" panose="020B0604030504040204" pitchFamily="34" charset="-120"/>
                <a:ea typeface="微軟正黑體" panose="020B0604030504040204" pitchFamily="34" charset="-120"/>
              </a:rPr>
              <a:t>人有兩套牙齒，請問有哪兩套</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pic>
        <p:nvPicPr>
          <p:cNvPr id="15" name="Picture 2" descr="D:\Users\pegyin\Downloads\IMG_7331.JPG"/>
          <p:cNvPicPr>
            <a:picLocks noChangeAspect="1" noChangeArrowheads="1"/>
          </p:cNvPicPr>
          <p:nvPr/>
        </p:nvPicPr>
        <p:blipFill>
          <a:blip r:embed="rId2" cstate="email">
            <a:extLst>
              <a:ext uri="{BEBA8EAE-BF5A-486C-A8C5-ECC9F3942E4B}">
                <a14:imgProps xmlns:a14="http://schemas.microsoft.com/office/drawing/2010/main" xmlns="">
                  <a14:imgLayer r:embed="rId3">
                    <a14:imgEffect>
                      <a14:backgroundRemoval t="9942" b="99675" l="4051" r="94354">
                        <a14:backgroundMark x1="12784" y1="56874" x2="12784" y2="56874"/>
                        <a14:backgroundMark x1="17708" y1="40955" x2="17708" y2="39508"/>
                      </a14:backgroundRemoval>
                    </a14:imgEffect>
                  </a14:imgLayer>
                </a14:imgProps>
              </a:ext>
              <a:ext uri="{28A0092B-C50C-407E-A947-70E740481C1C}">
                <a14:useLocalDpi xmlns:a14="http://schemas.microsoft.com/office/drawing/2010/main" xmlns=""/>
              </a:ext>
            </a:extLst>
          </a:blip>
          <a:srcRect/>
          <a:stretch>
            <a:fillRect/>
          </a:stretch>
        </p:blipFill>
        <p:spPr bwMode="auto">
          <a:xfrm>
            <a:off x="796511" y="2275052"/>
            <a:ext cx="3271433" cy="2137498"/>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D:\Users\pegyin\Downloads\IMG_7332.JPG"/>
          <p:cNvPicPr>
            <a:picLocks noChangeAspect="1" noChangeArrowheads="1"/>
          </p:cNvPicPr>
          <p:nvPr/>
        </p:nvPicPr>
        <p:blipFill>
          <a:blip r:embed="rId4" cstate="email">
            <a:extLst>
              <a:ext uri="{BEBA8EAE-BF5A-486C-A8C5-ECC9F3942E4B}">
                <a14:imgProps xmlns:a14="http://schemas.microsoft.com/office/drawing/2010/main" xmlns="">
                  <a14:imgLayer r:embed="rId5">
                    <a14:imgEffect>
                      <a14:backgroundRemoval t="11652" b="100000" l="379" r="98947">
                        <a14:foregroundMark x1="26243" y1="29489" x2="26243" y2="29489"/>
                        <a14:foregroundMark x1="28433" y1="27027" x2="28433" y2="27027"/>
                        <a14:foregroundMark x1="31550" y1="25706" x2="31550" y2="25706"/>
                        <a14:foregroundMark x1="30160" y1="26186" x2="30160" y2="26186"/>
                        <a14:foregroundMark x1="33741" y1="23964" x2="33741" y2="23964"/>
                        <a14:foregroundMark x1="37953" y1="21021" x2="37953" y2="21021"/>
                        <a14:foregroundMark x1="39680" y1="20360" x2="39680" y2="20360"/>
                        <a14:foregroundMark x1="42334" y1="19279" x2="42334" y2="19279"/>
                        <a14:foregroundMark x1="46083" y1="17898" x2="46083" y2="17898"/>
                        <a14:foregroundMark x1="49705" y1="17898" x2="49705" y2="17898"/>
                        <a14:foregroundMark x1="73294" y1="27267" x2="73294" y2="27267"/>
                        <a14:foregroundMark x1="69671" y1="25285" x2="69671" y2="25285"/>
                        <a14:foregroundMark x1="67987" y1="24384" x2="67987" y2="24384"/>
                        <a14:foregroundMark x1="70935" y1="25285" x2="70935" y2="25285"/>
                        <a14:foregroundMark x1="72030" y1="25706" x2="72030" y2="25706"/>
                        <a14:foregroundMark x1="54844" y1="17898" x2="54844" y2="17898"/>
                        <a14:foregroundMark x1="53580" y1="17477" x2="53580" y2="17477"/>
                        <a14:foregroundMark x1="57793" y1="18378" x2="57793" y2="18378"/>
                        <a14:foregroundMark x1="29065" y1="26847" x2="29065" y2="26847"/>
                        <a14:foregroundMark x1="24853" y1="28829" x2="24853" y2="28829"/>
                        <a14:foregroundMark x1="32814" y1="24144" x2="32814" y2="24144"/>
                        <a14:foregroundMark x1="32350" y1="24805" x2="32350" y2="24805"/>
                        <a14:foregroundMark x1="41112" y1="19700" x2="41112" y2="19700"/>
                        <a14:foregroundMark x1="44061" y1="17477" x2="44061" y2="17477"/>
                        <a14:foregroundMark x1="46714" y1="17237" x2="46714" y2="17237"/>
                        <a14:foregroundMark x1="47978" y1="17718" x2="47978" y2="17718"/>
                      </a14:backgroundRemoval>
                    </a14:imgEffect>
                  </a14:imgLayer>
                </a14:imgProps>
              </a:ext>
              <a:ext uri="{28A0092B-C50C-407E-A947-70E740481C1C}">
                <a14:useLocalDpi xmlns:a14="http://schemas.microsoft.com/office/drawing/2010/main" xmlns=""/>
              </a:ext>
            </a:extLst>
          </a:blip>
          <a:srcRect/>
          <a:stretch>
            <a:fillRect/>
          </a:stretch>
        </p:blipFill>
        <p:spPr bwMode="auto">
          <a:xfrm rot="10800000">
            <a:off x="1111455" y="4615022"/>
            <a:ext cx="2600608" cy="1910322"/>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5" descr="D:\Users\pegyin\Downloads\IMG_7334.JPG"/>
          <p:cNvPicPr>
            <a:picLocks noChangeAspect="1" noChangeArrowheads="1"/>
          </p:cNvPicPr>
          <p:nvPr/>
        </p:nvPicPr>
        <p:blipFill rotWithShape="1">
          <a:blip r:embed="rId6" cstate="email">
            <a:extLst>
              <a:ext uri="{BEBA8EAE-BF5A-486C-A8C5-ECC9F3942E4B}">
                <a14:imgProps xmlns:a14="http://schemas.microsoft.com/office/drawing/2010/main" xmlns="">
                  <a14:imgLayer r:embed="rId7">
                    <a14:imgEffect>
                      <a14:backgroundRemoval t="5011" b="100000" l="0" r="100000">
                        <a14:foregroundMark x1="61955" y1="88017" x2="61955" y2="88017"/>
                        <a14:foregroundMark x1="83620" y1="99129" x2="83620" y2="99129"/>
                        <a14:foregroundMark x1="264" y1="81481" x2="264" y2="81481"/>
                        <a14:backgroundMark x1="97490" y1="56209" x2="97490" y2="56209"/>
                        <a14:backgroundMark x1="97094" y1="49455" x2="97094" y2="49455"/>
                        <a14:backgroundMark x1="97490" y1="51852" x2="97490" y2="51852"/>
                        <a14:backgroundMark x1="94584" y1="44880" x2="94584" y2="44880"/>
                        <a14:backgroundMark x1="87450" y1="24837" x2="87450" y2="24837"/>
                        <a14:backgroundMark x1="69617" y1="11111" x2="69617" y2="11111"/>
                        <a14:backgroundMark x1="17305" y1="19608" x2="17305" y2="19608"/>
                        <a14:backgroundMark x1="9643" y1="39216" x2="9643" y2="39216"/>
                        <a14:backgroundMark x1="5416" y1="59041" x2="5416" y2="59041"/>
                        <a14:backgroundMark x1="2510" y1="75381" x2="2510" y2="75381"/>
                        <a14:backgroundMark x1="4624" y1="64052" x2="4624" y2="64052"/>
                        <a14:backgroundMark x1="4095" y1="76253" x2="4095" y2="76253"/>
                        <a14:backgroundMark x1="793" y1="83660" x2="793" y2="83660"/>
                        <a14:backgroundMark x1="98151" y1="89760" x2="98151" y2="89760"/>
                        <a14:backgroundMark x1="97754" y1="93682" x2="97754" y2="93682"/>
                      </a14:backgroundRemoval>
                    </a14:imgEffect>
                  </a14:imgLayer>
                </a14:imgProps>
              </a:ext>
              <a:ext uri="{28A0092B-C50C-407E-A947-70E740481C1C}">
                <a14:useLocalDpi xmlns:a14="http://schemas.microsoft.com/office/drawing/2010/main" xmlns=""/>
              </a:ext>
            </a:extLst>
          </a:blip>
          <a:srcRect/>
          <a:stretch/>
        </p:blipFill>
        <p:spPr bwMode="auto">
          <a:xfrm rot="10800000">
            <a:off x="4986923" y="4620765"/>
            <a:ext cx="3150175" cy="190457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文字方塊 1"/>
          <p:cNvSpPr txBox="1"/>
          <p:nvPr/>
        </p:nvSpPr>
        <p:spPr>
          <a:xfrm>
            <a:off x="4067944" y="3894942"/>
            <a:ext cx="836212" cy="646331"/>
          </a:xfrm>
          <a:prstGeom prst="rect">
            <a:avLst/>
          </a:prstGeom>
          <a:noFill/>
        </p:spPr>
        <p:txBody>
          <a:bodyPr wrap="square" rtlCol="0">
            <a:spAutoFit/>
          </a:bodyPr>
          <a:lstStyle/>
          <a:p>
            <a:r>
              <a:rPr lang="zh-TW" altLang="en-US" sz="3600" b="1" dirty="0">
                <a:latin typeface="微軟正黑體" panose="020B0604030504040204" pitchFamily="34" charset="-120"/>
                <a:ea typeface="微軟正黑體" panose="020B0604030504040204" pitchFamily="34" charset="-120"/>
              </a:rPr>
              <a:t>與</a:t>
            </a:r>
          </a:p>
        </p:txBody>
      </p:sp>
      <p:sp>
        <p:nvSpPr>
          <p:cNvPr id="19" name="文字方塊 18"/>
          <p:cNvSpPr txBox="1"/>
          <p:nvPr/>
        </p:nvSpPr>
        <p:spPr>
          <a:xfrm>
            <a:off x="1763688" y="1805882"/>
            <a:ext cx="1512168" cy="646331"/>
          </a:xfrm>
          <a:prstGeom prst="rect">
            <a:avLst/>
          </a:prstGeom>
          <a:noFill/>
        </p:spPr>
        <p:txBody>
          <a:bodyPr wrap="square" rtlCol="0">
            <a:spAutoFit/>
          </a:bodyPr>
          <a:lstStyle/>
          <a:p>
            <a:pPr algn="ctr"/>
            <a:r>
              <a:rPr lang="zh-TW" altLang="en-US" sz="3600" b="1" u="sng" dirty="0">
                <a:solidFill>
                  <a:srgbClr val="0070C0"/>
                </a:solidFill>
                <a:latin typeface="微軟正黑體" panose="020B0604030504040204" pitchFamily="34" charset="-120"/>
                <a:ea typeface="微軟正黑體" panose="020B0604030504040204" pitchFamily="34" charset="-120"/>
              </a:rPr>
              <a:t>乳 牙</a:t>
            </a:r>
          </a:p>
        </p:txBody>
      </p:sp>
      <p:sp>
        <p:nvSpPr>
          <p:cNvPr id="20" name="文字方塊 19"/>
          <p:cNvSpPr txBox="1"/>
          <p:nvPr/>
        </p:nvSpPr>
        <p:spPr>
          <a:xfrm>
            <a:off x="5767123" y="1772816"/>
            <a:ext cx="1512168" cy="646331"/>
          </a:xfrm>
          <a:prstGeom prst="rect">
            <a:avLst/>
          </a:prstGeom>
          <a:noFill/>
        </p:spPr>
        <p:txBody>
          <a:bodyPr wrap="square" rtlCol="0">
            <a:spAutoFit/>
          </a:bodyPr>
          <a:lstStyle/>
          <a:p>
            <a:pPr algn="ctr"/>
            <a:r>
              <a:rPr lang="zh-TW" altLang="en-US" sz="3600" b="1" u="sng" dirty="0">
                <a:solidFill>
                  <a:srgbClr val="0070C0"/>
                </a:solidFill>
                <a:latin typeface="微軟正黑體" panose="020B0604030504040204" pitchFamily="34" charset="-120"/>
                <a:ea typeface="微軟正黑體" panose="020B0604030504040204" pitchFamily="34" charset="-120"/>
              </a:rPr>
              <a:t>恆 牙</a:t>
            </a:r>
          </a:p>
        </p:txBody>
      </p:sp>
      <p:pic>
        <p:nvPicPr>
          <p:cNvPr id="21" name="Picture 4" descr="D:\Users\pegyin\Downloads\IMG_7333.JPG"/>
          <p:cNvPicPr>
            <a:picLocks noChangeAspect="1" noChangeArrowheads="1"/>
          </p:cNvPicPr>
          <p:nvPr/>
        </p:nvPicPr>
        <p:blipFill rotWithShape="1">
          <a:blip r:embed="rId8" cstate="email">
            <a:extLst>
              <a:ext uri="{BEBA8EAE-BF5A-486C-A8C5-ECC9F3942E4B}">
                <a14:imgProps xmlns:a14="http://schemas.microsoft.com/office/drawing/2010/main" xmlns="">
                  <a14:imgLayer r:embed="rId9">
                    <a14:imgEffect>
                      <a14:backgroundRemoval t="2268" b="98763" l="901" r="99614">
                        <a14:foregroundMark x1="22394" y1="41856" x2="22394" y2="41856"/>
                        <a14:foregroundMark x1="16602" y1="52784" x2="16602" y2="52784"/>
                        <a14:foregroundMark x1="16216" y1="60619" x2="16216" y2="60619"/>
                        <a14:foregroundMark x1="11454" y1="44330" x2="11454" y2="44330"/>
                        <a14:foregroundMark x1="15573" y1="29897" x2="15573" y2="29897"/>
                        <a14:foregroundMark x1="14543" y1="90928" x2="14543" y2="90928"/>
                        <a14:foregroundMark x1="12741" y1="84948" x2="12741" y2="84948"/>
                        <a14:foregroundMark x1="8623" y1="84536" x2="8623" y2="84536"/>
                        <a14:foregroundMark x1="12227" y1="73196" x2="12227" y2="73196"/>
                        <a14:foregroundMark x1="12098" y1="64948" x2="12098" y2="64948"/>
                        <a14:foregroundMark x1="15058" y1="52371" x2="15058" y2="52371"/>
                        <a14:foregroundMark x1="13642" y1="68247" x2="13642" y2="68247"/>
                        <a14:foregroundMark x1="6564" y1="69691" x2="6564" y2="69691"/>
                        <a14:foregroundMark x1="15058" y1="67423" x2="15058" y2="67423"/>
                        <a14:foregroundMark x1="17761" y1="69072" x2="17761" y2="69072"/>
                        <a14:foregroundMark x1="16860" y1="82268" x2="16474" y2="82474"/>
                        <a14:foregroundMark x1="13256" y1="88454" x2="13256" y2="88454"/>
                        <a14:foregroundMark x1="11454" y1="90309" x2="11454" y2="90309"/>
                        <a14:foregroundMark x1="9653" y1="91546" x2="9653" y2="91546"/>
                        <a14:foregroundMark x1="13900" y1="80619" x2="13900" y2="80619"/>
                        <a14:foregroundMark x1="12999" y1="76289" x2="12999" y2="76289"/>
                        <a14:foregroundMark x1="12227" y1="65979" x2="12227" y2="65979"/>
                        <a14:foregroundMark x1="11068" y1="73402" x2="10940" y2="74227"/>
                        <a14:foregroundMark x1="9653" y1="80000" x2="9653" y2="80000"/>
                        <a14:foregroundMark x1="16474" y1="82062" x2="16474" y2="82062"/>
                        <a14:foregroundMark x1="15573" y1="74639" x2="15573" y2="74639"/>
                        <a14:foregroundMark x1="16602" y1="69072" x2="16602" y2="69072"/>
                        <a14:foregroundMark x1="12613" y1="66392" x2="12613" y2="66392"/>
                        <a14:foregroundMark x1="10682" y1="75876" x2="10682" y2="75876"/>
                        <a14:foregroundMark x1="8623" y1="78144" x2="8623" y2="78144"/>
                        <a14:foregroundMark x1="7979" y1="81237" x2="7979" y2="81237"/>
                        <a14:foregroundMark x1="6178" y1="84948" x2="6178" y2="85979"/>
                        <a14:foregroundMark x1="6435" y1="90309" x2="6435" y2="90309"/>
                        <a14:foregroundMark x1="7593" y1="88041" x2="7593" y2="88041"/>
                        <a14:foregroundMark x1="19176" y1="97526" x2="19176" y2="97526"/>
                        <a14:foregroundMark x1="18275" y1="44536" x2="18275" y2="44536"/>
                        <a14:foregroundMark x1="18147" y1="37732" x2="18147" y2="37732"/>
                        <a14:foregroundMark x1="23810" y1="26804" x2="23810" y2="26804"/>
                        <a14:foregroundMark x1="25483" y1="22680" x2="25483" y2="22680"/>
                        <a14:foregroundMark x1="29858" y1="18763" x2="29858" y2="18763"/>
                        <a14:foregroundMark x1="35135" y1="15464" x2="35135" y2="15464"/>
                        <a14:foregroundMark x1="48906" y1="13402" x2="48906" y2="13402"/>
                        <a14:foregroundMark x1="58301" y1="12784" x2="58301" y2="12784"/>
                        <a14:foregroundMark x1="70656" y1="17938" x2="70656" y2="17938"/>
                        <a14:foregroundMark x1="73616" y1="21856" x2="73616" y2="21856"/>
                        <a14:foregroundMark x1="76705" y1="34433" x2="76705" y2="34433"/>
                        <a14:foregroundMark x1="80695" y1="44536" x2="80824" y2="46804"/>
                        <a14:foregroundMark x1="84942" y1="58969" x2="85199" y2="59588"/>
                        <a14:foregroundMark x1="87902" y1="72577" x2="87902" y2="73402"/>
                        <a14:foregroundMark x1="90991" y1="85567" x2="90991" y2="85567"/>
                        <a14:foregroundMark x1="92535" y1="92784" x2="92535" y2="92784"/>
                        <a14:foregroundMark x1="88546" y1="88041" x2="88546" y2="88041"/>
                        <a14:foregroundMark x1="88932" y1="78144" x2="88932" y2="78144"/>
                        <a14:foregroundMark x1="88932" y1="66598" x2="88932" y2="66598"/>
                        <a14:foregroundMark x1="86744" y1="48866" x2="86744" y2="48866"/>
                        <a14:foregroundMark x1="81467" y1="36907" x2="81467" y2="36907"/>
                        <a14:foregroundMark x1="6692" y1="69485" x2="6692" y2="69485"/>
                        <a14:foregroundMark x1="9009" y1="67216" x2="9009" y2="67216"/>
                        <a14:foregroundMark x1="10940" y1="62268" x2="10940" y2="62268"/>
                        <a14:foregroundMark x1="12098" y1="56495" x2="12098" y2="56495"/>
                        <a14:foregroundMark x1="14801" y1="49691" x2="14801" y2="49691"/>
                        <a14:foregroundMark x1="14543" y1="47216" x2="14543" y2="47216"/>
                        <a14:foregroundMark x1="15315" y1="41237" x2="15315" y2="41237"/>
                        <a14:foregroundMark x1="16860" y1="36701" x2="16860" y2="36701"/>
                        <a14:foregroundMark x1="9653" y1="69691" x2="9653" y2="69691"/>
                        <a14:foregroundMark x1="12098" y1="61443" x2="12098" y2="61443"/>
                        <a14:foregroundMark x1="12484" y1="56289" x2="12484" y2="56289"/>
                        <a14:foregroundMark x1="12484" y1="48866" x2="12484" y2="48866"/>
                        <a14:foregroundMark x1="16088" y1="54845" x2="16088" y2="54845"/>
                        <a14:foregroundMark x1="17375" y1="53814" x2="17375" y2="53814"/>
                        <a14:foregroundMark x1="18275" y1="45773" x2="18275" y2="45773"/>
                        <a14:foregroundMark x1="18662" y1="40412" x2="18662" y2="40412"/>
                        <a14:foregroundMark x1="22136" y1="34433" x2="22136" y2="34433"/>
                        <a14:foregroundMark x1="23938" y1="28454" x2="23938" y2="28454"/>
                        <a14:foregroundMark x1="25225" y1="25773" x2="25225" y2="25773"/>
                        <a14:foregroundMark x1="25354" y1="28247" x2="25354" y2="28247"/>
                        <a14:foregroundMark x1="21879" y1="28454" x2="21879" y2="28454"/>
                        <a14:foregroundMark x1="20077" y1="24742" x2="20077" y2="24742"/>
                        <a14:foregroundMark x1="28571" y1="18969" x2="28571" y2="18969"/>
                        <a14:foregroundMark x1="33333" y1="17320" x2="33333" y2="17320"/>
                        <a14:foregroundMark x1="37194" y1="15464" x2="37194" y2="15464"/>
                        <a14:foregroundMark x1="41313" y1="12990" x2="41313" y2="12990"/>
                        <a14:foregroundMark x1="47490" y1="9691" x2="47490" y2="9691"/>
                        <a14:foregroundMark x1="51094" y1="9691" x2="51094" y2="9691"/>
                        <a14:foregroundMark x1="56499" y1="9897" x2="56499" y2="9897"/>
                        <a14:foregroundMark x1="60875" y1="11134" x2="60875" y2="11134"/>
                        <a14:foregroundMark x1="64865" y1="14021" x2="64865" y2="14021"/>
                        <a14:foregroundMark x1="70656" y1="17113" x2="70656" y2="17113"/>
                        <a14:foregroundMark x1="73616" y1="22062" x2="73616" y2="22062"/>
                        <a14:foregroundMark x1="76963" y1="25361" x2="76963" y2="25361"/>
                        <a14:foregroundMark x1="76190" y1="26392" x2="76190" y2="26392"/>
                        <a14:foregroundMark x1="76062" y1="27835" x2="76062" y2="27835"/>
                        <a14:foregroundMark x1="80566" y1="31753" x2="80309" y2="32371"/>
                        <a14:foregroundMark x1="79408" y1="37732" x2="78764" y2="38351"/>
                        <a14:foregroundMark x1="78636" y1="38969" x2="78636" y2="38969"/>
                        <a14:foregroundMark x1="79794" y1="40619" x2="80566" y2="41031"/>
                        <a14:foregroundMark x1="82625" y1="41649" x2="82625" y2="41649"/>
                        <a14:foregroundMark x1="82883" y1="41856" x2="82883" y2="41856"/>
                        <a14:foregroundMark x1="83912" y1="51134" x2="83912" y2="51134"/>
                        <a14:foregroundMark x1="81853" y1="53196" x2="81853" y2="53196"/>
                        <a14:foregroundMark x1="85457" y1="56495" x2="85457" y2="56495"/>
                        <a14:foregroundMark x1="86100" y1="56495" x2="86100" y2="56495"/>
                        <a14:foregroundMark x1="86100" y1="63505" x2="85199" y2="63918"/>
                        <a14:foregroundMark x1="83269" y1="65567" x2="83269" y2="66392"/>
                        <a14:foregroundMark x1="83784" y1="69897" x2="83912" y2="70515"/>
                        <a14:foregroundMark x1="84685" y1="72577" x2="84685" y2="73196"/>
                        <a14:foregroundMark x1="85843" y1="75258" x2="85843" y2="75258"/>
                        <a14:foregroundMark x1="89447" y1="74021" x2="89447" y2="74021"/>
                        <a14:foregroundMark x1="91248" y1="77526" x2="91248" y2="77526"/>
                        <a14:foregroundMark x1="90991" y1="80825" x2="90476" y2="81237"/>
                        <a14:foregroundMark x1="87001" y1="83711" x2="86358" y2="85361"/>
                        <a14:foregroundMark x1="84942" y1="89691" x2="85328" y2="90722"/>
                        <a14:foregroundMark x1="87516" y1="92371" x2="87902" y2="92990"/>
                        <a14:foregroundMark x1="87902" y1="92990" x2="88160" y2="94433"/>
                        <a14:foregroundMark x1="89833" y1="96082" x2="89833" y2="96082"/>
                        <a14:foregroundMark x1="93050" y1="94845" x2="93822" y2="94227"/>
                        <a14:foregroundMark x1="95238" y1="91753" x2="95238" y2="90309"/>
                        <a14:foregroundMark x1="95367" y1="88660" x2="95624" y2="86804"/>
                        <a14:foregroundMark x1="95624" y1="84330" x2="95624" y2="84330"/>
                        <a14:foregroundMark x1="93951" y1="81649" x2="93951" y2="81649"/>
                        <a14:foregroundMark x1="93436" y1="80825" x2="93436" y2="80825"/>
                        <a14:foregroundMark x1="9524" y1="96082" x2="9524" y2="96082"/>
                        <a14:foregroundMark x1="16474" y1="57938" x2="16474" y2="57938"/>
                        <a14:foregroundMark x1="8752" y1="60825" x2="8752" y2="60825"/>
                        <a14:foregroundMark x1="9653" y1="51546" x2="9653" y2="51546"/>
                        <a14:foregroundMark x1="12227" y1="46804" x2="12227" y2="46804"/>
                        <a14:foregroundMark x1="14672" y1="44536" x2="14672" y2="44536"/>
                        <a14:foregroundMark x1="13900" y1="42268" x2="13900" y2="42268"/>
                        <a14:foregroundMark x1="19176" y1="41856" x2="19176" y2="41856"/>
                        <a14:foregroundMark x1="20206" y1="39588" x2="20206" y2="39588"/>
                        <a14:foregroundMark x1="20077" y1="36289" x2="20077" y2="36289"/>
                        <a14:foregroundMark x1="19176" y1="34021" x2="19176" y2="34021"/>
                        <a14:foregroundMark x1="17761" y1="34433" x2="17761" y2="34433"/>
                        <a14:foregroundMark x1="16088" y1="35464" x2="16088" y2="35464"/>
                        <a14:foregroundMark x1="14672" y1="38969" x2="14672" y2="38969"/>
                        <a14:foregroundMark x1="15573" y1="33814" x2="15573" y2="33814"/>
                        <a14:foregroundMark x1="14543" y1="34845" x2="14543" y2="34845"/>
                        <a14:foregroundMark x1="17889" y1="31959" x2="17889" y2="31959"/>
                        <a14:foregroundMark x1="13514" y1="37732" x2="13514" y2="37732"/>
                        <a14:foregroundMark x1="12999" y1="38969" x2="12999" y2="38969"/>
                        <a14:foregroundMark x1="18147" y1="27216" x2="18147" y2="27216"/>
                        <a14:foregroundMark x1="22265" y1="25773" x2="22265" y2="25773"/>
                        <a14:foregroundMark x1="22265" y1="23299" x2="22265" y2="23299"/>
                        <a14:foregroundMark x1="19176" y1="29072" x2="19176" y2="29072"/>
                        <a14:foregroundMark x1="18275" y1="27216" x2="18275" y2="27216"/>
                        <a14:foregroundMark x1="18919" y1="25361" x2="18919" y2="25361"/>
                        <a14:foregroundMark x1="21236" y1="21237" x2="21236" y2="21237"/>
                        <a14:foregroundMark x1="19820" y1="21856" x2="19820" y2="21856"/>
                        <a14:foregroundMark x1="22394" y1="19588" x2="22394" y2="19588"/>
                        <a14:foregroundMark x1="22136" y1="17938" x2="22136" y2="17938"/>
                        <a14:foregroundMark x1="20849" y1="19588" x2="20849" y2="19588"/>
                        <a14:foregroundMark x1="20077" y1="20825" x2="20077" y2="20825"/>
                        <a14:foregroundMark x1="18919" y1="22887" x2="18919" y2="22887"/>
                        <a14:foregroundMark x1="18275" y1="24742" x2="18275" y2="24742"/>
                        <a14:foregroundMark x1="25483" y1="15876" x2="25483" y2="15876"/>
                        <a14:foregroundMark x1="27027" y1="13814" x2="27027" y2="13814"/>
                        <a14:foregroundMark x1="29472" y1="12990" x2="29472" y2="12990"/>
                        <a14:foregroundMark x1="31403" y1="12165" x2="31403" y2="12165"/>
                        <a14:foregroundMark x1="32561" y1="12165" x2="32561" y2="12165"/>
                        <a14:foregroundMark x1="33462" y1="11340" x2="33462" y2="11340"/>
                        <a14:foregroundMark x1="32432" y1="19794" x2="32432" y2="19794"/>
                        <a14:foregroundMark x1="40412" y1="11340" x2="40412" y2="11340"/>
                        <a14:foregroundMark x1="36937" y1="9485" x2="36937" y2="9485"/>
                        <a14:foregroundMark x1="41055" y1="7629" x2="41055" y2="7629"/>
                        <a14:foregroundMark x1="43243" y1="10515" x2="43243" y2="10515"/>
                        <a14:foregroundMark x1="39125" y1="7010" x2="39125" y2="7010"/>
                        <a14:foregroundMark x1="36036" y1="9485" x2="36036" y2="9485"/>
                        <a14:foregroundMark x1="37066" y1="8660" x2="37066" y2="8660"/>
                        <a14:foregroundMark x1="34363" y1="10722" x2="34363" y2="10722"/>
                        <a14:foregroundMark x1="31403" y1="10928" x2="31403" y2="10928"/>
                        <a14:foregroundMark x1="29987" y1="11546" x2="29987" y2="11546"/>
                        <a14:foregroundMark x1="27928" y1="12784" x2="27928" y2="12784"/>
                        <a14:foregroundMark x1="42600" y1="6186" x2="42600" y2="6186"/>
                        <a14:foregroundMark x1="42728" y1="15052" x2="42728" y2="15052"/>
                        <a14:foregroundMark x1="54311" y1="13608" x2="54311" y2="13608"/>
                        <a14:foregroundMark x1="65122" y1="15670" x2="65122" y2="15670"/>
                        <a14:foregroundMark x1="67568" y1="18763" x2="67568" y2="18763"/>
                        <a14:foregroundMark x1="68211" y1="11753" x2="68211" y2="11753"/>
                        <a14:foregroundMark x1="70785" y1="14433" x2="70785" y2="14433"/>
                        <a14:foregroundMark x1="66023" y1="10515" x2="66023" y2="10515"/>
                        <a14:foregroundMark x1="66924" y1="10309" x2="66924" y2="10309"/>
                        <a14:foregroundMark x1="64479" y1="9691" x2="64479" y2="9691"/>
                        <a14:foregroundMark x1="88288" y1="38557" x2="88288" y2="38557"/>
                        <a14:foregroundMark x1="87387" y1="35464" x2="87387" y2="35464"/>
                        <a14:foregroundMark x1="87902" y1="41237" x2="87902" y2="41237"/>
                        <a14:foregroundMark x1="98069" y1="91959" x2="98069" y2="91959"/>
                        <a14:foregroundMark x1="40927" y1="5979" x2="40927" y2="5979"/>
                        <a14:foregroundMark x1="37709" y1="7629" x2="37709" y2="7629"/>
                        <a14:foregroundMark x1="34620" y1="9278" x2="34620" y2="9278"/>
                        <a14:foregroundMark x1="12227" y1="40412" x2="12227" y2="40412"/>
                        <a14:foregroundMark x1="13127" y1="35876" x2="13127" y2="35876"/>
                        <a14:foregroundMark x1="12098" y1="37732" x2="12098" y2="37732"/>
                        <a14:foregroundMark x1="54826" y1="9691" x2="54826" y2="9691"/>
                        <a14:foregroundMark x1="56499" y1="18351" x2="56499" y2="18351"/>
                        <a14:foregroundMark x1="86229" y1="54845" x2="86229" y2="54845"/>
                        <a14:foregroundMark x1="89833" y1="62474" x2="89833" y2="62474"/>
                        <a14:foregroundMark x1="11840" y1="96082" x2="11840" y2="96082"/>
                        <a14:foregroundMark x1="17761" y1="26392" x2="17761" y2="26392"/>
                        <a14:foregroundMark x1="17761" y1="24330" x2="17761" y2="24330"/>
                        <a14:foregroundMark x1="20077" y1="19588" x2="20077" y2="19588"/>
                        <a14:foregroundMark x1="23810" y1="17320" x2="23810" y2="17320"/>
                        <a14:foregroundMark x1="18533" y1="20412" x2="18533" y2="20412"/>
                        <a14:foregroundMark x1="20721" y1="18763" x2="20721" y2="18763"/>
                        <a14:backgroundMark x1="84299" y1="20825" x2="84299" y2="20825"/>
                        <a14:backgroundMark x1="86744" y1="28247" x2="86744" y2="28247"/>
                        <a14:backgroundMark x1="87001" y1="30928" x2="87001" y2="30928"/>
                        <a14:backgroundMark x1="89704" y1="40000" x2="89704" y2="40000"/>
                        <a14:backgroundMark x1="3346" y1="96082" x2="3346" y2="96082"/>
                      </a14:backgroundRemoval>
                    </a14:imgEffect>
                  </a14:imgLayer>
                </a14:imgProps>
              </a:ext>
              <a:ext uri="{28A0092B-C50C-407E-A947-70E740481C1C}">
                <a14:useLocalDpi xmlns:a14="http://schemas.microsoft.com/office/drawing/2010/main" xmlns=""/>
              </a:ext>
            </a:extLst>
          </a:blip>
          <a:srcRect/>
          <a:stretch/>
        </p:blipFill>
        <p:spPr bwMode="auto">
          <a:xfrm>
            <a:off x="4909315" y="2419147"/>
            <a:ext cx="3227784" cy="2017965"/>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圖片 10"/>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12174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barn(inVertical)">
                                      <p:cBhvr>
                                        <p:cTn id="10"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483768" y="576341"/>
            <a:ext cx="4589067" cy="1080120"/>
          </a:xfrm>
        </p:spPr>
        <p:txBody>
          <a:bodyPr>
            <a:normAutofit/>
          </a:bodyPr>
          <a:lstStyle/>
          <a:p>
            <a:pPr marL="0" indent="0">
              <a:buNone/>
            </a:pPr>
            <a:r>
              <a:rPr lang="en-US" altLang="zh-TW" sz="3600" b="1" dirty="0">
                <a:latin typeface="微軟正黑體" panose="020B0604030504040204" pitchFamily="34" charset="-120"/>
                <a:ea typeface="微軟正黑體" panose="020B0604030504040204" pitchFamily="34" charset="-120"/>
              </a:rPr>
              <a:t>2. </a:t>
            </a:r>
            <a:r>
              <a:rPr lang="zh-TW" altLang="en-US" sz="3600" b="1" dirty="0">
                <a:latin typeface="微軟正黑體" panose="020B0604030504040204" pitchFamily="34" charset="-120"/>
                <a:ea typeface="微軟正黑體" panose="020B0604030504040204" pitchFamily="34" charset="-120"/>
              </a:rPr>
              <a:t>乳牙一共有幾顆</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pic>
        <p:nvPicPr>
          <p:cNvPr id="15" name="Picture 2" descr="D:\Users\pegyin\Downloads\IMG_7331.JPG"/>
          <p:cNvPicPr>
            <a:picLocks noChangeAspect="1" noChangeArrowheads="1"/>
          </p:cNvPicPr>
          <p:nvPr/>
        </p:nvPicPr>
        <p:blipFill>
          <a:blip r:embed="rId2" cstate="email">
            <a:extLst>
              <a:ext uri="{BEBA8EAE-BF5A-486C-A8C5-ECC9F3942E4B}">
                <a14:imgProps xmlns:a14="http://schemas.microsoft.com/office/drawing/2010/main" xmlns="">
                  <a14:imgLayer r:embed="rId3">
                    <a14:imgEffect>
                      <a14:backgroundRemoval t="9942" b="99675" l="4051" r="94354">
                        <a14:backgroundMark x1="12784" y1="56874" x2="12784" y2="56874"/>
                        <a14:backgroundMark x1="17708" y1="40955" x2="17708" y2="39508"/>
                      </a14:backgroundRemoval>
                    </a14:imgEffect>
                  </a14:imgLayer>
                </a14:imgProps>
              </a:ext>
              <a:ext uri="{28A0092B-C50C-407E-A947-70E740481C1C}">
                <a14:useLocalDpi xmlns:a14="http://schemas.microsoft.com/office/drawing/2010/main" xmlns=""/>
              </a:ext>
            </a:extLst>
          </a:blip>
          <a:srcRect/>
          <a:stretch>
            <a:fillRect/>
          </a:stretch>
        </p:blipFill>
        <p:spPr bwMode="auto">
          <a:xfrm>
            <a:off x="894309" y="1652624"/>
            <a:ext cx="3600401" cy="2352440"/>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3" descr="D:\Users\pegyin\Downloads\IMG_7332.JPG"/>
          <p:cNvPicPr>
            <a:picLocks noChangeAspect="1" noChangeArrowheads="1"/>
          </p:cNvPicPr>
          <p:nvPr/>
        </p:nvPicPr>
        <p:blipFill>
          <a:blip r:embed="rId4" cstate="email">
            <a:extLst>
              <a:ext uri="{BEBA8EAE-BF5A-486C-A8C5-ECC9F3942E4B}">
                <a14:imgProps xmlns:a14="http://schemas.microsoft.com/office/drawing/2010/main" xmlns="">
                  <a14:imgLayer r:embed="rId5">
                    <a14:imgEffect>
                      <a14:backgroundRemoval t="11652" b="100000" l="379" r="98947">
                        <a14:foregroundMark x1="26243" y1="29489" x2="26243" y2="29489"/>
                        <a14:foregroundMark x1="28433" y1="27027" x2="28433" y2="27027"/>
                        <a14:foregroundMark x1="31550" y1="25706" x2="31550" y2="25706"/>
                        <a14:foregroundMark x1="30160" y1="26186" x2="30160" y2="26186"/>
                        <a14:foregroundMark x1="33741" y1="23964" x2="33741" y2="23964"/>
                        <a14:foregroundMark x1="37953" y1="21021" x2="37953" y2="21021"/>
                        <a14:foregroundMark x1="39680" y1="20360" x2="39680" y2="20360"/>
                        <a14:foregroundMark x1="42334" y1="19279" x2="42334" y2="19279"/>
                        <a14:foregroundMark x1="46083" y1="17898" x2="46083" y2="17898"/>
                        <a14:foregroundMark x1="49705" y1="17898" x2="49705" y2="17898"/>
                        <a14:foregroundMark x1="73294" y1="27267" x2="73294" y2="27267"/>
                        <a14:foregroundMark x1="69671" y1="25285" x2="69671" y2="25285"/>
                        <a14:foregroundMark x1="67987" y1="24384" x2="67987" y2="24384"/>
                        <a14:foregroundMark x1="70935" y1="25285" x2="70935" y2="25285"/>
                        <a14:foregroundMark x1="72030" y1="25706" x2="72030" y2="25706"/>
                        <a14:foregroundMark x1="54844" y1="17898" x2="54844" y2="17898"/>
                        <a14:foregroundMark x1="53580" y1="17477" x2="53580" y2="17477"/>
                        <a14:foregroundMark x1="57793" y1="18378" x2="57793" y2="18378"/>
                        <a14:foregroundMark x1="29065" y1="26847" x2="29065" y2="26847"/>
                        <a14:foregroundMark x1="24853" y1="28829" x2="24853" y2="28829"/>
                        <a14:foregroundMark x1="32814" y1="24144" x2="32814" y2="24144"/>
                        <a14:foregroundMark x1="32350" y1="24805" x2="32350" y2="24805"/>
                        <a14:foregroundMark x1="41112" y1="19700" x2="41112" y2="19700"/>
                        <a14:foregroundMark x1="44061" y1="17477" x2="44061" y2="17477"/>
                        <a14:foregroundMark x1="46714" y1="17237" x2="46714" y2="17237"/>
                        <a14:foregroundMark x1="47978" y1="17718" x2="47978" y2="17718"/>
                      </a14:backgroundRemoval>
                    </a14:imgEffect>
                  </a14:imgLayer>
                </a14:imgProps>
              </a:ext>
              <a:ext uri="{28A0092B-C50C-407E-A947-70E740481C1C}">
                <a14:useLocalDpi xmlns:a14="http://schemas.microsoft.com/office/drawing/2010/main" xmlns=""/>
              </a:ext>
            </a:extLst>
          </a:blip>
          <a:srcRect/>
          <a:stretch>
            <a:fillRect/>
          </a:stretch>
        </p:blipFill>
        <p:spPr bwMode="auto">
          <a:xfrm rot="10800000">
            <a:off x="1144258" y="4175806"/>
            <a:ext cx="3100505" cy="2277530"/>
          </a:xfrm>
          <a:prstGeom prst="rect">
            <a:avLst/>
          </a:prstGeom>
          <a:noFill/>
          <a:extLst>
            <a:ext uri="{909E8E84-426E-40DD-AFC4-6F175D3DCCD1}">
              <a14:hiddenFill xmlns:a14="http://schemas.microsoft.com/office/drawing/2010/main" xmlns="">
                <a:solidFill>
                  <a:srgbClr val="FFFFFF"/>
                </a:solidFill>
              </a14:hiddenFill>
            </a:ext>
          </a:extLst>
        </p:spPr>
      </p:pic>
      <p:sp>
        <p:nvSpPr>
          <p:cNvPr id="19" name="文字方塊 18"/>
          <p:cNvSpPr txBox="1"/>
          <p:nvPr/>
        </p:nvSpPr>
        <p:spPr>
          <a:xfrm>
            <a:off x="4504954" y="2979241"/>
            <a:ext cx="3600400" cy="830997"/>
          </a:xfrm>
          <a:prstGeom prst="rect">
            <a:avLst/>
          </a:prstGeom>
          <a:noFill/>
        </p:spPr>
        <p:txBody>
          <a:bodyPr wrap="square" rtlCol="0">
            <a:spAutoFit/>
          </a:bodyPr>
          <a:lstStyle/>
          <a:p>
            <a:pPr algn="ctr"/>
            <a:r>
              <a:rPr lang="zh-TW" altLang="en-US" sz="3200" dirty="0">
                <a:latin typeface="微軟正黑體" panose="020B0604030504040204" pitchFamily="34" charset="-120"/>
                <a:ea typeface="微軟正黑體" panose="020B0604030504040204" pitchFamily="34" charset="-120"/>
              </a:rPr>
              <a:t>乳牙共有</a:t>
            </a:r>
            <a:r>
              <a:rPr lang="en-US" altLang="zh-TW" sz="4800" u="sng" dirty="0">
                <a:solidFill>
                  <a:srgbClr val="0070C0"/>
                </a:solidFill>
                <a:latin typeface="微軟正黑體" panose="020B0604030504040204" pitchFamily="34" charset="-120"/>
                <a:ea typeface="微軟正黑體" panose="020B0604030504040204" pitchFamily="34" charset="-120"/>
              </a:rPr>
              <a:t>20</a:t>
            </a:r>
            <a:r>
              <a:rPr lang="zh-TW" altLang="en-US" sz="3200" dirty="0">
                <a:latin typeface="微軟正黑體" panose="020B0604030504040204" pitchFamily="34" charset="-120"/>
                <a:ea typeface="微軟正黑體" panose="020B0604030504040204" pitchFamily="34" charset="-120"/>
              </a:rPr>
              <a:t>顆</a:t>
            </a:r>
          </a:p>
        </p:txBody>
      </p:sp>
      <p:pic>
        <p:nvPicPr>
          <p:cNvPr id="7" name="圖片 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4290827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483768" y="548680"/>
            <a:ext cx="4589067" cy="1080120"/>
          </a:xfrm>
        </p:spPr>
        <p:txBody>
          <a:bodyPr>
            <a:normAutofit/>
          </a:bodyPr>
          <a:lstStyle/>
          <a:p>
            <a:pPr marL="0" indent="0">
              <a:buNone/>
            </a:pPr>
            <a:r>
              <a:rPr lang="en-US" altLang="zh-TW" sz="3600" dirty="0">
                <a:latin typeface="微軟正黑體" panose="020B0604030504040204" pitchFamily="34" charset="-120"/>
                <a:ea typeface="微軟正黑體" panose="020B0604030504040204" pitchFamily="34" charset="-120"/>
              </a:rPr>
              <a:t>3. </a:t>
            </a:r>
            <a:r>
              <a:rPr lang="zh-TW" altLang="en-US" sz="3600" b="1" dirty="0">
                <a:latin typeface="微軟正黑體" panose="020B0604030504040204" pitchFamily="34" charset="-120"/>
                <a:ea typeface="微軟正黑體" panose="020B0604030504040204" pitchFamily="34" charset="-120"/>
              </a:rPr>
              <a:t>恆牙一共有幾顆</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sp>
        <p:nvSpPr>
          <p:cNvPr id="19" name="文字方塊 18"/>
          <p:cNvSpPr txBox="1"/>
          <p:nvPr/>
        </p:nvSpPr>
        <p:spPr>
          <a:xfrm>
            <a:off x="4504954" y="3154887"/>
            <a:ext cx="4027486" cy="830997"/>
          </a:xfrm>
          <a:prstGeom prst="rect">
            <a:avLst/>
          </a:prstGeom>
          <a:noFill/>
        </p:spPr>
        <p:txBody>
          <a:bodyPr wrap="square" rtlCol="0">
            <a:spAutoFit/>
          </a:bodyPr>
          <a:lstStyle/>
          <a:p>
            <a:pPr algn="ctr"/>
            <a:r>
              <a:rPr lang="zh-TW" altLang="en-US" sz="3200" dirty="0">
                <a:latin typeface="微軟正黑體" panose="020B0604030504040204" pitchFamily="34" charset="-120"/>
                <a:ea typeface="微軟正黑體" panose="020B0604030504040204" pitchFamily="34" charset="-120"/>
              </a:rPr>
              <a:t>恆牙共有</a:t>
            </a:r>
            <a:r>
              <a:rPr lang="en-US" altLang="zh-TW" sz="4800" u="sng" dirty="0">
                <a:solidFill>
                  <a:srgbClr val="0070C0"/>
                </a:solidFill>
                <a:latin typeface="微軟正黑體" panose="020B0604030504040204" pitchFamily="34" charset="-120"/>
                <a:ea typeface="微軟正黑體" panose="020B0604030504040204" pitchFamily="34" charset="-120"/>
              </a:rPr>
              <a:t>28-32</a:t>
            </a:r>
            <a:r>
              <a:rPr lang="zh-TW" altLang="en-US" sz="3200" dirty="0">
                <a:latin typeface="微軟正黑體" panose="020B0604030504040204" pitchFamily="34" charset="-120"/>
                <a:ea typeface="微軟正黑體" panose="020B0604030504040204" pitchFamily="34" charset="-120"/>
              </a:rPr>
              <a:t>顆</a:t>
            </a:r>
          </a:p>
        </p:txBody>
      </p:sp>
      <p:pic>
        <p:nvPicPr>
          <p:cNvPr id="7" name="Picture 4" descr="D:\Users\pegyin\Downloads\IMG_7333.JPG"/>
          <p:cNvPicPr>
            <a:picLocks noChangeAspect="1" noChangeArrowheads="1"/>
          </p:cNvPicPr>
          <p:nvPr/>
        </p:nvPicPr>
        <p:blipFill rotWithShape="1">
          <a:blip r:embed="rId2" cstate="email">
            <a:extLst>
              <a:ext uri="{BEBA8EAE-BF5A-486C-A8C5-ECC9F3942E4B}">
                <a14:imgProps xmlns:a14="http://schemas.microsoft.com/office/drawing/2010/main" xmlns="">
                  <a14:imgLayer r:embed="rId3">
                    <a14:imgEffect>
                      <a14:backgroundRemoval t="2330" b="99029" l="901" r="99614">
                        <a14:foregroundMark x1="22394" y1="41942" x2="22394" y2="41942"/>
                        <a14:foregroundMark x1="16602" y1="53010" x2="16602" y2="53010"/>
                        <a14:foregroundMark x1="16216" y1="60777" x2="16216" y2="60777"/>
                        <a14:foregroundMark x1="11454" y1="44466" x2="11454" y2="44466"/>
                        <a14:foregroundMark x1="15573" y1="29903" x2="15573" y2="29903"/>
                        <a14:foregroundMark x1="14543" y1="91068" x2="14543" y2="91068"/>
                        <a14:foregroundMark x1="12741" y1="85049" x2="12741" y2="85049"/>
                        <a14:foregroundMark x1="8623" y1="84660" x2="8623" y2="84660"/>
                        <a14:foregroundMark x1="12227" y1="73398" x2="12227" y2="73398"/>
                        <a14:foregroundMark x1="12098" y1="65049" x2="12098" y2="65049"/>
                        <a14:foregroundMark x1="15058" y1="52427" x2="15058" y2="52427"/>
                        <a14:foregroundMark x1="13642" y1="68350" x2="13642" y2="68350"/>
                        <a14:foregroundMark x1="6564" y1="69709" x2="6564" y2="69709"/>
                        <a14:foregroundMark x1="15058" y1="67379" x2="15058" y2="67379"/>
                        <a14:foregroundMark x1="17761" y1="69126" x2="17761" y2="69126"/>
                        <a14:foregroundMark x1="16860" y1="82330" x2="16474" y2="82718"/>
                        <a14:foregroundMark x1="13256" y1="88544" x2="13256" y2="88544"/>
                        <a14:foregroundMark x1="11454" y1="90485" x2="11454" y2="90485"/>
                        <a14:foregroundMark x1="9653" y1="91650" x2="9653" y2="91650"/>
                        <a14:foregroundMark x1="13900" y1="80777" x2="13900" y2="80777"/>
                        <a14:foregroundMark x1="12999" y1="76311" x2="12999" y2="76311"/>
                        <a14:foregroundMark x1="12227" y1="66019" x2="12227" y2="66019"/>
                        <a14:foregroundMark x1="11068" y1="73592" x2="10940" y2="74369"/>
                        <a14:foregroundMark x1="9653" y1="80194" x2="9653" y2="80194"/>
                        <a14:foregroundMark x1="16474" y1="82136" x2="16474" y2="82136"/>
                        <a14:foregroundMark x1="15573" y1="74757" x2="15573" y2="74757"/>
                        <a14:foregroundMark x1="16602" y1="69126" x2="16602" y2="69126"/>
                        <a14:foregroundMark x1="12613" y1="66408" x2="12613" y2="66408"/>
                        <a14:foregroundMark x1="10682" y1="76117" x2="10682" y2="76117"/>
                        <a14:foregroundMark x1="8623" y1="78252" x2="8623" y2="78252"/>
                        <a14:foregroundMark x1="7979" y1="81359" x2="7979" y2="81359"/>
                        <a14:foregroundMark x1="6178" y1="85049" x2="6178" y2="86019"/>
                        <a14:foregroundMark x1="6435" y1="90485" x2="6435" y2="90485"/>
                        <a14:foregroundMark x1="7593" y1="88155" x2="7593" y2="88155"/>
                        <a14:foregroundMark x1="19176" y1="97670" x2="19176" y2="97670"/>
                        <a14:foregroundMark x1="18275" y1="44660" x2="18275" y2="44660"/>
                        <a14:foregroundMark x1="18147" y1="37670" x2="18147" y2="37670"/>
                        <a14:foregroundMark x1="23810" y1="26796" x2="23810" y2="26796"/>
                        <a14:foregroundMark x1="25483" y1="22718" x2="25483" y2="22718"/>
                        <a14:foregroundMark x1="29858" y1="18835" x2="29858" y2="18835"/>
                        <a14:foregroundMark x1="35135" y1="15340" x2="35135" y2="15340"/>
                        <a14:foregroundMark x1="48906" y1="13592" x2="48906" y2="13592"/>
                        <a14:foregroundMark x1="58301" y1="12816" x2="58301" y2="12816"/>
                        <a14:foregroundMark x1="70656" y1="17864" x2="70656" y2="17864"/>
                        <a14:foregroundMark x1="73616" y1="21942" x2="73616" y2="21942"/>
                        <a14:foregroundMark x1="76705" y1="34563" x2="76705" y2="34563"/>
                        <a14:foregroundMark x1="80695" y1="44660" x2="80824" y2="46796"/>
                        <a14:foregroundMark x1="84942" y1="59029" x2="85199" y2="59612"/>
                        <a14:foregroundMark x1="87902" y1="72816" x2="87902" y2="73592"/>
                        <a14:foregroundMark x1="90991" y1="85825" x2="90991" y2="85825"/>
                        <a14:foregroundMark x1="92535" y1="93010" x2="92535" y2="93010"/>
                        <a14:foregroundMark x1="88546" y1="88155" x2="88546" y2="88155"/>
                        <a14:foregroundMark x1="88932" y1="78252" x2="88932" y2="78252"/>
                        <a14:foregroundMark x1="88932" y1="66602" x2="88932" y2="66602"/>
                        <a14:foregroundMark x1="86744" y1="48932" x2="86744" y2="48932"/>
                        <a14:foregroundMark x1="81467" y1="36893" x2="81467" y2="36893"/>
                        <a14:foregroundMark x1="6692" y1="69515" x2="6692" y2="69515"/>
                        <a14:foregroundMark x1="9009" y1="67184" x2="9009" y2="67184"/>
                        <a14:foregroundMark x1="10940" y1="62330" x2="10940" y2="62330"/>
                        <a14:foregroundMark x1="12098" y1="56505" x2="12098" y2="56505"/>
                        <a14:foregroundMark x1="14801" y1="49709" x2="14801" y2="49709"/>
                        <a14:foregroundMark x1="14543" y1="47184" x2="14543" y2="47184"/>
                        <a14:foregroundMark x1="15315" y1="41359" x2="15315" y2="41359"/>
                        <a14:foregroundMark x1="16860" y1="36699" x2="16860" y2="36699"/>
                        <a14:foregroundMark x1="9653" y1="69709" x2="9653" y2="69709"/>
                        <a14:foregroundMark x1="12098" y1="61553" x2="12098" y2="61553"/>
                        <a14:foregroundMark x1="12484" y1="56311" x2="12484" y2="56311"/>
                        <a14:foregroundMark x1="12484" y1="48932" x2="12484" y2="48932"/>
                        <a14:foregroundMark x1="16088" y1="54757" x2="16088" y2="54757"/>
                        <a14:foregroundMark x1="17375" y1="53981" x2="17375" y2="53981"/>
                        <a14:foregroundMark x1="18275" y1="45825" x2="18275" y2="45825"/>
                        <a14:foregroundMark x1="18662" y1="40388" x2="18662" y2="40388"/>
                        <a14:foregroundMark x1="22136" y1="34563" x2="22136" y2="34563"/>
                        <a14:foregroundMark x1="23938" y1="28544" x2="23938" y2="28544"/>
                        <a14:foregroundMark x1="25225" y1="25825" x2="25225" y2="25825"/>
                        <a14:foregroundMark x1="25354" y1="28155" x2="25354" y2="28155"/>
                        <a14:foregroundMark x1="21879" y1="28544" x2="21879" y2="28544"/>
                        <a14:foregroundMark x1="20077" y1="24660" x2="20077" y2="24660"/>
                        <a14:foregroundMark x1="28571" y1="19029" x2="28571" y2="19029"/>
                        <a14:foregroundMark x1="33333" y1="17282" x2="33333" y2="17282"/>
                        <a14:foregroundMark x1="37194" y1="15340" x2="37194" y2="15340"/>
                        <a14:foregroundMark x1="41313" y1="13010" x2="41313" y2="13010"/>
                        <a14:foregroundMark x1="47490" y1="9709" x2="47490" y2="9709"/>
                        <a14:foregroundMark x1="51094" y1="9709" x2="51094" y2="9709"/>
                        <a14:foregroundMark x1="56499" y1="9903" x2="56499" y2="9903"/>
                        <a14:foregroundMark x1="60875" y1="11262" x2="60875" y2="11262"/>
                        <a14:foregroundMark x1="64865" y1="14175" x2="64865" y2="14175"/>
                        <a14:foregroundMark x1="70656" y1="17087" x2="70656" y2="17087"/>
                        <a14:foregroundMark x1="73616" y1="22136" x2="73616" y2="22136"/>
                        <a14:foregroundMark x1="76963" y1="25437" x2="76963" y2="25437"/>
                        <a14:foregroundMark x1="76190" y1="26408" x2="76190" y2="26408"/>
                        <a14:foregroundMark x1="76062" y1="27767" x2="76062" y2="27767"/>
                        <a14:foregroundMark x1="80566" y1="31845" x2="80309" y2="32427"/>
                        <a14:foregroundMark x1="79408" y1="37670" x2="78764" y2="38447"/>
                        <a14:foregroundMark x1="78636" y1="39029" x2="78636" y2="39029"/>
                        <a14:foregroundMark x1="79794" y1="40777" x2="80566" y2="41165"/>
                        <a14:foregroundMark x1="82625" y1="41748" x2="82625" y2="41748"/>
                        <a14:foregroundMark x1="82883" y1="41942" x2="82883" y2="41942"/>
                        <a14:foregroundMark x1="83912" y1="51262" x2="83912" y2="51262"/>
                        <a14:foregroundMark x1="81853" y1="53398" x2="81853" y2="53398"/>
                        <a14:foregroundMark x1="85457" y1="56505" x2="85457" y2="56505"/>
                        <a14:foregroundMark x1="86100" y1="56505" x2="86100" y2="56505"/>
                        <a14:foregroundMark x1="86100" y1="63689" x2="85199" y2="64078"/>
                        <a14:foregroundMark x1="83269" y1="65631" x2="83269" y2="66408"/>
                        <a14:foregroundMark x1="83784" y1="69903" x2="83912" y2="70680"/>
                        <a14:foregroundMark x1="84685" y1="72816" x2="84685" y2="73398"/>
                        <a14:foregroundMark x1="85843" y1="75340" x2="85843" y2="75340"/>
                        <a14:foregroundMark x1="89447" y1="74175" x2="89447" y2="74175"/>
                        <a14:foregroundMark x1="91248" y1="77476" x2="91248" y2="77476"/>
                        <a14:foregroundMark x1="90991" y1="80971" x2="90476" y2="81359"/>
                        <a14:foregroundMark x1="87001" y1="83883" x2="86358" y2="85437"/>
                        <a14:foregroundMark x1="84942" y1="89903" x2="85328" y2="90874"/>
                        <a14:foregroundMark x1="87516" y1="92427" x2="87902" y2="93204"/>
                        <a14:foregroundMark x1="87902" y1="93204" x2="88160" y2="94563"/>
                        <a14:foregroundMark x1="89833" y1="96117" x2="89833" y2="96117"/>
                        <a14:foregroundMark x1="93050" y1="94951" x2="93822" y2="94369"/>
                        <a14:foregroundMark x1="95238" y1="91845" x2="95238" y2="90485"/>
                        <a14:foregroundMark x1="95367" y1="88738" x2="95624" y2="86796"/>
                        <a14:foregroundMark x1="95624" y1="84466" x2="95624" y2="84466"/>
                        <a14:foregroundMark x1="93951" y1="81748" x2="93951" y2="81748"/>
                        <a14:foregroundMark x1="93436" y1="80971" x2="93436" y2="80971"/>
                        <a14:foregroundMark x1="9524" y1="96117" x2="9524" y2="96117"/>
                        <a14:foregroundMark x1="16474" y1="57864" x2="16474" y2="57864"/>
                        <a14:foregroundMark x1="8752" y1="60971" x2="8752" y2="60971"/>
                        <a14:foregroundMark x1="9653" y1="51650" x2="9653" y2="51650"/>
                        <a14:foregroundMark x1="12227" y1="46796" x2="12227" y2="46796"/>
                        <a14:foregroundMark x1="14672" y1="44660" x2="14672" y2="44660"/>
                        <a14:foregroundMark x1="13900" y1="42330" x2="13900" y2="42330"/>
                        <a14:foregroundMark x1="19176" y1="41942" x2="19176" y2="41942"/>
                        <a14:foregroundMark x1="20206" y1="39612" x2="20206" y2="39612"/>
                        <a14:foregroundMark x1="20077" y1="36311" x2="20077" y2="36311"/>
                        <a14:foregroundMark x1="19176" y1="34175" x2="19176" y2="34175"/>
                        <a14:foregroundMark x1="17761" y1="34369" x2="17761" y2="34369"/>
                        <a14:foregroundMark x1="16088" y1="35340" x2="16088" y2="35340"/>
                        <a14:foregroundMark x1="14672" y1="39029" x2="14672" y2="39029"/>
                        <a14:foregroundMark x1="15573" y1="33981" x2="15573" y2="33981"/>
                        <a14:foregroundMark x1="14543" y1="34757" x2="14543" y2="34757"/>
                        <a14:foregroundMark x1="17889" y1="32039" x2="17889" y2="32039"/>
                        <a14:foregroundMark x1="13514" y1="37670" x2="13514" y2="37670"/>
                        <a14:foregroundMark x1="12999" y1="39029" x2="12999" y2="39029"/>
                        <a14:foregroundMark x1="18147" y1="27184" x2="18147" y2="27184"/>
                        <a14:foregroundMark x1="22265" y1="25631" x2="22265" y2="25631"/>
                        <a14:foregroundMark x1="22265" y1="23301" x2="22265" y2="23301"/>
                        <a14:foregroundMark x1="19176" y1="29126" x2="19176" y2="29126"/>
                        <a14:foregroundMark x1="18275" y1="27184" x2="18275" y2="27184"/>
                        <a14:foregroundMark x1="18919" y1="25243" x2="18919" y2="25243"/>
                        <a14:foregroundMark x1="21236" y1="21359" x2="21236" y2="21359"/>
                        <a14:foregroundMark x1="19820" y1="21942" x2="19820" y2="21942"/>
                        <a14:foregroundMark x1="22394" y1="19612" x2="22394" y2="19612"/>
                        <a14:foregroundMark x1="22136" y1="17864" x2="22136" y2="17864"/>
                        <a14:foregroundMark x1="20849" y1="19612" x2="20849" y2="19612"/>
                        <a14:foregroundMark x1="20077" y1="20777" x2="20077" y2="20777"/>
                        <a14:foregroundMark x1="18919" y1="22913" x2="18919" y2="22913"/>
                        <a14:foregroundMark x1="18275" y1="24660" x2="18275" y2="24660"/>
                        <a14:foregroundMark x1="25483" y1="15922" x2="25483" y2="15922"/>
                        <a14:foregroundMark x1="27027" y1="13981" x2="27027" y2="13981"/>
                        <a14:foregroundMark x1="29472" y1="13010" x2="29472" y2="13010"/>
                        <a14:foregroundMark x1="31403" y1="12233" x2="31403" y2="12233"/>
                        <a14:foregroundMark x1="32561" y1="12233" x2="32561" y2="12233"/>
                        <a14:foregroundMark x1="33462" y1="11262" x2="33462" y2="11262"/>
                        <a14:foregroundMark x1="32432" y1="19806" x2="32432" y2="19806"/>
                        <a14:foregroundMark x1="40412" y1="11262" x2="40412" y2="11262"/>
                        <a14:foregroundMark x1="36937" y1="9515" x2="36937" y2="9515"/>
                        <a14:foregroundMark x1="41055" y1="7573" x2="41055" y2="7573"/>
                        <a14:foregroundMark x1="43243" y1="10485" x2="43243" y2="10485"/>
                        <a14:foregroundMark x1="39125" y1="6990" x2="39125" y2="6990"/>
                        <a14:foregroundMark x1="36036" y1="9515" x2="36036" y2="9515"/>
                        <a14:foregroundMark x1="37066" y1="8738" x2="37066" y2="8738"/>
                        <a14:foregroundMark x1="34363" y1="10680" x2="34363" y2="10680"/>
                        <a14:foregroundMark x1="31403" y1="11068" x2="31403" y2="11068"/>
                        <a14:foregroundMark x1="29987" y1="11650" x2="29987" y2="11650"/>
                        <a14:foregroundMark x1="27928" y1="12816" x2="27928" y2="12816"/>
                        <a14:foregroundMark x1="42600" y1="6214" x2="42600" y2="6214"/>
                        <a14:foregroundMark x1="42728" y1="14951" x2="42728" y2="14951"/>
                        <a14:foregroundMark x1="54311" y1="13786" x2="54311" y2="13786"/>
                        <a14:foregroundMark x1="65122" y1="15534" x2="65122" y2="15534"/>
                        <a14:foregroundMark x1="67568" y1="18835" x2="67568" y2="18835"/>
                        <a14:foregroundMark x1="68211" y1="11845" x2="68211" y2="11845"/>
                        <a14:foregroundMark x1="70785" y1="14563" x2="70785" y2="14563"/>
                        <a14:foregroundMark x1="66023" y1="10485" x2="66023" y2="10485"/>
                        <a14:foregroundMark x1="66924" y1="10291" x2="66924" y2="10291"/>
                        <a14:foregroundMark x1="64479" y1="9709" x2="64479" y2="9709"/>
                        <a14:foregroundMark x1="88288" y1="38641" x2="88288" y2="38641"/>
                        <a14:foregroundMark x1="87387" y1="35340" x2="87387" y2="35340"/>
                        <a14:foregroundMark x1="87902" y1="41359" x2="87902" y2="41359"/>
                        <a14:foregroundMark x1="98069" y1="92039" x2="98069" y2="92039"/>
                        <a14:foregroundMark x1="40927" y1="5825" x2="40927" y2="5825"/>
                        <a14:foregroundMark x1="37709" y1="7573" x2="37709" y2="7573"/>
                        <a14:foregroundMark x1="34620" y1="9320" x2="34620" y2="9320"/>
                        <a14:foregroundMark x1="12227" y1="40388" x2="12227" y2="40388"/>
                        <a14:foregroundMark x1="13127" y1="35922" x2="13127" y2="35922"/>
                        <a14:foregroundMark x1="12098" y1="37670" x2="12098" y2="37670"/>
                        <a14:foregroundMark x1="54826" y1="9709" x2="54826" y2="9709"/>
                        <a14:foregroundMark x1="56499" y1="18447" x2="56499" y2="18447"/>
                        <a14:foregroundMark x1="86229" y1="54757" x2="86229" y2="54757"/>
                        <a14:foregroundMark x1="89833" y1="62524" x2="89833" y2="62524"/>
                        <a14:foregroundMark x1="11840" y1="96117" x2="11840" y2="96117"/>
                        <a14:foregroundMark x1="17761" y1="26408" x2="17761" y2="26408"/>
                        <a14:foregroundMark x1="17761" y1="24466" x2="17761" y2="24466"/>
                        <a14:foregroundMark x1="20077" y1="19612" x2="20077" y2="19612"/>
                        <a14:foregroundMark x1="23810" y1="17282" x2="23810" y2="17282"/>
                        <a14:foregroundMark x1="18533" y1="20388" x2="18533" y2="20388"/>
                        <a14:foregroundMark x1="20721" y1="18835" x2="20721" y2="18835"/>
                        <a14:backgroundMark x1="84299" y1="20777" x2="84299" y2="20777"/>
                        <a14:backgroundMark x1="86744" y1="28155" x2="86744" y2="28155"/>
                        <a14:backgroundMark x1="87001" y1="31068" x2="87001" y2="31068"/>
                        <a14:backgroundMark x1="89704" y1="40000" x2="89704" y2="40000"/>
                        <a14:backgroundMark x1="3346" y1="96117" x2="3346" y2="96117"/>
                      </a14:backgroundRemoval>
                    </a14:imgEffect>
                  </a14:imgLayer>
                </a14:imgProps>
              </a:ext>
              <a:ext uri="{28A0092B-C50C-407E-A947-70E740481C1C}">
                <a14:useLocalDpi xmlns:a14="http://schemas.microsoft.com/office/drawing/2010/main" xmlns=""/>
              </a:ext>
            </a:extLst>
          </a:blip>
          <a:srcRect/>
          <a:stretch/>
        </p:blipFill>
        <p:spPr bwMode="auto">
          <a:xfrm>
            <a:off x="1115616" y="1844824"/>
            <a:ext cx="3227784" cy="2143779"/>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5" descr="D:\Users\pegyin\Downloads\IMG_7334.JPG"/>
          <p:cNvPicPr>
            <a:picLocks noChangeAspect="1" noChangeArrowheads="1"/>
          </p:cNvPicPr>
          <p:nvPr/>
        </p:nvPicPr>
        <p:blipFill rotWithShape="1">
          <a:blip r:embed="rId4" cstate="email">
            <a:extLst>
              <a:ext uri="{BEBA8EAE-BF5A-486C-A8C5-ECC9F3942E4B}">
                <a14:imgProps xmlns:a14="http://schemas.microsoft.com/office/drawing/2010/main" xmlns="">
                  <a14:imgLayer r:embed="rId5">
                    <a14:imgEffect>
                      <a14:backgroundRemoval t="4873" b="100000" l="0" r="100000">
                        <a14:foregroundMark x1="61886" y1="87924" x2="61886" y2="87924"/>
                        <a14:foregroundMark x1="83721" y1="99153" x2="83721" y2="99153"/>
                        <a14:foregroundMark x1="258" y1="81356" x2="258" y2="81356"/>
                        <a14:backgroundMark x1="97545" y1="56144" x2="97545" y2="56144"/>
                        <a14:backgroundMark x1="97158" y1="49576" x2="97158" y2="49576"/>
                        <a14:backgroundMark x1="97545" y1="51907" x2="97545" y2="51907"/>
                        <a14:backgroundMark x1="94574" y1="44915" x2="94574" y2="44915"/>
                        <a14:backgroundMark x1="87468" y1="24788" x2="87468" y2="24788"/>
                        <a14:backgroundMark x1="69638" y1="11229" x2="69638" y2="11229"/>
                        <a14:backgroundMark x1="17183" y1="19703" x2="17183" y2="19703"/>
                        <a14:backgroundMark x1="9690" y1="39195" x2="9690" y2="39195"/>
                        <a14:backgroundMark x1="5426" y1="58898" x2="5426" y2="58898"/>
                        <a14:backgroundMark x1="2455" y1="75212" x2="2455" y2="75212"/>
                        <a14:backgroundMark x1="4522" y1="63983" x2="4522" y2="63983"/>
                        <a14:backgroundMark x1="4134" y1="76059" x2="4134" y2="76059"/>
                        <a14:backgroundMark x1="775" y1="83686" x2="775" y2="83686"/>
                        <a14:backgroundMark x1="98579" y1="93644" x2="98579" y2="93644"/>
                      </a14:backgroundRemoval>
                    </a14:imgEffect>
                  </a14:imgLayer>
                </a14:imgProps>
              </a:ext>
              <a:ext uri="{28A0092B-C50C-407E-A947-70E740481C1C}">
                <a14:useLocalDpi xmlns:a14="http://schemas.microsoft.com/office/drawing/2010/main" xmlns=""/>
              </a:ext>
            </a:extLst>
          </a:blip>
          <a:srcRect/>
          <a:stretch/>
        </p:blipFill>
        <p:spPr bwMode="auto">
          <a:xfrm rot="10800000">
            <a:off x="1187624" y="4170824"/>
            <a:ext cx="3212925" cy="196502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圖片 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3600315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Vertic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231740" y="754908"/>
            <a:ext cx="4752528" cy="1080120"/>
          </a:xfrm>
        </p:spPr>
        <p:txBody>
          <a:bodyPr>
            <a:normAutofit/>
          </a:bodyPr>
          <a:lstStyle/>
          <a:p>
            <a:pPr marL="0" indent="0">
              <a:buNone/>
            </a:pPr>
            <a:r>
              <a:rPr lang="en-US" altLang="zh-TW" sz="3600" dirty="0">
                <a:latin typeface="微軟正黑體" panose="020B0604030504040204" pitchFamily="34" charset="-120"/>
                <a:ea typeface="微軟正黑體" panose="020B0604030504040204" pitchFamily="34" charset="-120"/>
              </a:rPr>
              <a:t>4. </a:t>
            </a:r>
            <a:r>
              <a:rPr lang="zh-TW" altLang="en-US" sz="3600" b="1" dirty="0">
                <a:latin typeface="微軟正黑體" panose="020B0604030504040204" pitchFamily="34" charset="-120"/>
                <a:ea typeface="微軟正黑體" panose="020B0604030504040204" pitchFamily="34" charset="-120"/>
              </a:rPr>
              <a:t>牙菌斑是什麼顏色？</a:t>
            </a:r>
          </a:p>
        </p:txBody>
      </p:sp>
      <p:sp>
        <p:nvSpPr>
          <p:cNvPr id="26" name="文字方塊 25"/>
          <p:cNvSpPr txBox="1"/>
          <p:nvPr/>
        </p:nvSpPr>
        <p:spPr>
          <a:xfrm>
            <a:off x="1763688" y="2079753"/>
            <a:ext cx="5544616" cy="707886"/>
          </a:xfrm>
          <a:prstGeom prst="rect">
            <a:avLst/>
          </a:prstGeom>
          <a:noFill/>
        </p:spPr>
        <p:txBody>
          <a:bodyPr wrap="square" rtlCol="0">
            <a:spAutoFit/>
          </a:bodyPr>
          <a:lstStyle/>
          <a:p>
            <a:pPr algn="ctr"/>
            <a:r>
              <a:rPr lang="zh-TW" altLang="en-US" sz="4000" b="1" dirty="0">
                <a:solidFill>
                  <a:srgbClr val="0070C0"/>
                </a:solidFill>
                <a:latin typeface="微軟正黑體" panose="020B0604030504040204" pitchFamily="34" charset="-120"/>
                <a:ea typeface="微軟正黑體" panose="020B0604030504040204" pitchFamily="34" charset="-120"/>
              </a:rPr>
              <a:t>黃白色</a:t>
            </a:r>
          </a:p>
        </p:txBody>
      </p:sp>
      <p:pic>
        <p:nvPicPr>
          <p:cNvPr id="31" name="Picture 3"/>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627784" y="2708919"/>
            <a:ext cx="3960440" cy="30012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6" name="圖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12174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par>
                                <p:cTn id="8" presetID="16" presetClass="entr" presetSubtype="21" fill="hold"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861415" y="620688"/>
            <a:ext cx="6779094" cy="1080120"/>
          </a:xfrm>
        </p:spPr>
        <p:txBody>
          <a:bodyPr>
            <a:noAutofit/>
          </a:bodyPr>
          <a:lstStyle/>
          <a:p>
            <a:pPr marL="0" indent="0">
              <a:lnSpc>
                <a:spcPts val="3700"/>
              </a:lnSpc>
              <a:buNone/>
            </a:pPr>
            <a:r>
              <a:rPr lang="en-US" altLang="zh-TW" sz="3600" dirty="0">
                <a:latin typeface="微軟正黑體" panose="020B0604030504040204" pitchFamily="34" charset="-120"/>
                <a:ea typeface="微軟正黑體" panose="020B0604030504040204" pitchFamily="34" charset="-120"/>
              </a:rPr>
              <a:t>5. </a:t>
            </a:r>
            <a:r>
              <a:rPr lang="zh-TW" altLang="en-US" sz="3600" b="1" dirty="0">
                <a:latin typeface="微軟正黑體" panose="020B0604030504040204" pitchFamily="34" charset="-120"/>
                <a:ea typeface="微軟正黑體" panose="020B0604030504040204" pitchFamily="34" charset="-120"/>
              </a:rPr>
              <a:t>兔子牙醫及牙齒守護隊卡通中，</a:t>
            </a:r>
            <a:endParaRPr lang="en-US" altLang="zh-TW" sz="3600" b="1" dirty="0">
              <a:latin typeface="微軟正黑體" panose="020B0604030504040204" pitchFamily="34" charset="-120"/>
              <a:ea typeface="微軟正黑體" panose="020B0604030504040204" pitchFamily="34" charset="-120"/>
            </a:endParaRPr>
          </a:p>
          <a:p>
            <a:pPr marL="0" indent="0">
              <a:lnSpc>
                <a:spcPts val="3700"/>
              </a:lnSpc>
              <a:buNone/>
            </a:pPr>
            <a:r>
              <a:rPr lang="en-US" altLang="zh-TW" sz="3600" b="1" dirty="0">
                <a:latin typeface="微軟正黑體" panose="020B0604030504040204" pitchFamily="34" charset="-120"/>
                <a:ea typeface="微軟正黑體" panose="020B0604030504040204" pitchFamily="34" charset="-120"/>
              </a:rPr>
              <a:t>    </a:t>
            </a:r>
            <a:r>
              <a:rPr lang="zh-TW" altLang="en-US" sz="3600" b="1" dirty="0">
                <a:latin typeface="微軟正黑體" panose="020B0604030504040204" pitchFamily="34" charset="-120"/>
                <a:ea typeface="微軟正黑體" panose="020B0604030504040204" pitchFamily="34" charset="-120"/>
              </a:rPr>
              <a:t>有哪些英雄人物</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pic>
        <p:nvPicPr>
          <p:cNvPr id="6" name="圖片 5"/>
          <p:cNvPicPr>
            <a:picLocks noChangeAspect="1"/>
          </p:cNvPicPr>
          <p:nvPr/>
        </p:nvPicPr>
        <p:blipFill>
          <a:blip r:embed="rId2" cstate="email">
            <a:extLst>
              <a:ext uri="{BEBA8EAE-BF5A-486C-A8C5-ECC9F3942E4B}">
                <a14:imgProps xmlns:a14="http://schemas.microsoft.com/office/drawing/2010/main" xmlns="">
                  <a14:imgLayer r:embed="rId3">
                    <a14:imgEffect>
                      <a14:backgroundRemoval t="972" b="97758" l="0" r="97478"/>
                    </a14:imgEffect>
                  </a14:imgLayer>
                </a14:imgProps>
              </a:ext>
              <a:ext uri="{28A0092B-C50C-407E-A947-70E740481C1C}">
                <a14:useLocalDpi xmlns:a14="http://schemas.microsoft.com/office/drawing/2010/main" xmlns=""/>
              </a:ext>
            </a:extLst>
          </a:blip>
          <a:stretch>
            <a:fillRect/>
          </a:stretch>
        </p:blipFill>
        <p:spPr>
          <a:xfrm>
            <a:off x="2881137" y="2909434"/>
            <a:ext cx="1906887" cy="3373636"/>
          </a:xfrm>
          <a:prstGeom prst="rect">
            <a:avLst/>
          </a:prstGeom>
        </p:spPr>
      </p:pic>
      <p:pic>
        <p:nvPicPr>
          <p:cNvPr id="7" name="圖片 6"/>
          <p:cNvPicPr>
            <a:picLocks noChangeAspect="1"/>
          </p:cNvPicPr>
          <p:nvPr/>
        </p:nvPicPr>
        <p:blipFill>
          <a:blip r:embed="rId4" cstate="email">
            <a:extLst>
              <a:ext uri="{BEBA8EAE-BF5A-486C-A8C5-ECC9F3942E4B}">
                <a14:imgProps xmlns:a14="http://schemas.microsoft.com/office/drawing/2010/main" xmlns="">
                  <a14:imgLayer r:embed="rId5">
                    <a14:imgEffect>
                      <a14:backgroundRemoval t="0" b="96010" l="456" r="98633"/>
                    </a14:imgEffect>
                  </a14:imgLayer>
                </a14:imgProps>
              </a:ext>
              <a:ext uri="{28A0092B-C50C-407E-A947-70E740481C1C}">
                <a14:useLocalDpi xmlns:a14="http://schemas.microsoft.com/office/drawing/2010/main" xmlns=""/>
              </a:ext>
            </a:extLst>
          </a:blip>
          <a:stretch>
            <a:fillRect/>
          </a:stretch>
        </p:blipFill>
        <p:spPr>
          <a:xfrm>
            <a:off x="6093584" y="1892790"/>
            <a:ext cx="1421327" cy="1297940"/>
          </a:xfrm>
          <a:prstGeom prst="rect">
            <a:avLst/>
          </a:prstGeom>
        </p:spPr>
      </p:pic>
      <p:pic>
        <p:nvPicPr>
          <p:cNvPr id="8" name="圖片 7"/>
          <p:cNvPicPr>
            <a:picLocks noChangeAspect="1"/>
          </p:cNvPicPr>
          <p:nvPr/>
        </p:nvPicPr>
        <p:blipFill>
          <a:blip r:embed="rId6" cstate="email">
            <a:extLst>
              <a:ext uri="{BEBA8EAE-BF5A-486C-A8C5-ECC9F3942E4B}">
                <a14:imgProps xmlns:a14="http://schemas.microsoft.com/office/drawing/2010/main" xmlns="">
                  <a14:imgLayer r:embed="rId7">
                    <a14:imgEffect>
                      <a14:backgroundRemoval t="98" b="98876" l="9804" r="89951">
                        <a14:foregroundMark x1="38480" y1="94480" x2="38480" y2="94480"/>
                        <a14:foregroundMark x1="85662" y1="91891" x2="85662" y2="91891"/>
                        <a14:foregroundMark x1="35662" y1="96678" x2="35662" y2="96678"/>
                      </a14:backgroundRemoval>
                    </a14:imgEffect>
                  </a14:imgLayer>
                </a14:imgProps>
              </a:ext>
              <a:ext uri="{28A0092B-C50C-407E-A947-70E740481C1C}">
                <a14:useLocalDpi xmlns:a14="http://schemas.microsoft.com/office/drawing/2010/main" xmlns=""/>
              </a:ext>
            </a:extLst>
          </a:blip>
          <a:stretch>
            <a:fillRect/>
          </a:stretch>
        </p:blipFill>
        <p:spPr>
          <a:xfrm>
            <a:off x="1879948" y="2799020"/>
            <a:ext cx="1395908" cy="3407151"/>
          </a:xfrm>
          <a:prstGeom prst="rect">
            <a:avLst/>
          </a:prstGeom>
        </p:spPr>
      </p:pic>
      <p:pic>
        <p:nvPicPr>
          <p:cNvPr id="9" name="圖片 8"/>
          <p:cNvPicPr>
            <a:picLocks noChangeAspect="1"/>
          </p:cNvPicPr>
          <p:nvPr/>
        </p:nvPicPr>
        <p:blipFill>
          <a:blip r:embed="rId8" cstate="email">
            <a:extLst>
              <a:ext uri="{BEBA8EAE-BF5A-486C-A8C5-ECC9F3942E4B}">
                <a14:imgProps xmlns:a14="http://schemas.microsoft.com/office/drawing/2010/main" xmlns="">
                  <a14:imgLayer r:embed="rId9">
                    <a14:imgEffect>
                      <a14:backgroundRemoval t="0" b="99650" l="3149" r="100000">
                        <a14:foregroundMark x1="26322" y1="97115" x2="26322" y2="97115"/>
                        <a14:foregroundMark x1="91310" y1="93269" x2="91310" y2="93269"/>
                        <a14:foregroundMark x1="18892" y1="95848" x2="18892" y2="95848"/>
                      </a14:backgroundRemoval>
                    </a14:imgEffect>
                  </a14:imgLayer>
                </a14:imgProps>
              </a:ext>
              <a:ext uri="{28A0092B-C50C-407E-A947-70E740481C1C}">
                <a14:useLocalDpi xmlns:a14="http://schemas.microsoft.com/office/drawing/2010/main" xmlns=""/>
              </a:ext>
            </a:extLst>
          </a:blip>
          <a:stretch>
            <a:fillRect/>
          </a:stretch>
        </p:blipFill>
        <p:spPr>
          <a:xfrm>
            <a:off x="559050" y="2328863"/>
            <a:ext cx="1492670" cy="3900504"/>
          </a:xfrm>
          <a:prstGeom prst="rect">
            <a:avLst/>
          </a:prstGeom>
        </p:spPr>
      </p:pic>
      <p:pic>
        <p:nvPicPr>
          <p:cNvPr id="10" name="圖片 9"/>
          <p:cNvPicPr>
            <a:picLocks noChangeAspect="1"/>
          </p:cNvPicPr>
          <p:nvPr/>
        </p:nvPicPr>
        <p:blipFill>
          <a:blip r:embed="rId10" cstate="email">
            <a:extLst>
              <a:ext uri="{BEBA8EAE-BF5A-486C-A8C5-ECC9F3942E4B}">
                <a14:imgProps xmlns:a14="http://schemas.microsoft.com/office/drawing/2010/main" xmlns="">
                  <a14:imgLayer r:embed="rId11">
                    <a14:imgEffect>
                      <a14:backgroundRemoval t="0" b="96621" l="49279" r="96937"/>
                    </a14:imgEffect>
                  </a14:imgLayer>
                </a14:imgProps>
              </a:ext>
              <a:ext uri="{28A0092B-C50C-407E-A947-70E740481C1C}">
                <a14:useLocalDpi xmlns:a14="http://schemas.microsoft.com/office/drawing/2010/main" xmlns=""/>
              </a:ext>
            </a:extLst>
          </a:blip>
          <a:stretch>
            <a:fillRect/>
          </a:stretch>
        </p:blipFill>
        <p:spPr>
          <a:xfrm>
            <a:off x="4644008" y="3247880"/>
            <a:ext cx="4055996" cy="2917424"/>
          </a:xfrm>
          <a:prstGeom prst="rect">
            <a:avLst/>
          </a:prstGeom>
        </p:spPr>
      </p:pic>
      <p:pic>
        <p:nvPicPr>
          <p:cNvPr id="11" name="圖片 10"/>
          <p:cNvPicPr>
            <a:picLocks noChangeAspect="1"/>
          </p:cNvPicPr>
          <p:nvPr/>
        </p:nvPicPr>
        <p:blipFill>
          <a:blip r:embed="rId12" cstate="email">
            <a:extLst>
              <a:ext uri="{BEBA8EAE-BF5A-486C-A8C5-ECC9F3942E4B}">
                <a14:imgProps xmlns:a14="http://schemas.microsoft.com/office/drawing/2010/main" xmlns="">
                  <a14:imgLayer r:embed="rId13">
                    <a14:imgEffect>
                      <a14:backgroundRemoval t="3173" b="99239" l="4063" r="93125"/>
                    </a14:imgEffect>
                  </a14:imgLayer>
                </a14:imgProps>
              </a:ext>
              <a:ext uri="{28A0092B-C50C-407E-A947-70E740481C1C}">
                <a14:useLocalDpi xmlns:a14="http://schemas.microsoft.com/office/drawing/2010/main" xmlns=""/>
              </a:ext>
            </a:extLst>
          </a:blip>
          <a:stretch>
            <a:fillRect/>
          </a:stretch>
        </p:blipFill>
        <p:spPr>
          <a:xfrm>
            <a:off x="4633780" y="3200831"/>
            <a:ext cx="1234364" cy="3036481"/>
          </a:xfrm>
          <a:prstGeom prst="rect">
            <a:avLst/>
          </a:prstGeom>
        </p:spPr>
      </p:pic>
      <p:pic>
        <p:nvPicPr>
          <p:cNvPr id="12" name="圖片 11"/>
          <p:cNvPicPr>
            <a:picLocks noChangeAspect="1"/>
          </p:cNvPicPr>
          <p:nvPr/>
        </p:nvPicPr>
        <p:blipFill>
          <a:blip r:embed="rId14" cstate="email">
            <a:extLst>
              <a:ext uri="{BEBA8EAE-BF5A-486C-A8C5-ECC9F3942E4B}">
                <a14:imgProps xmlns:a14="http://schemas.microsoft.com/office/drawing/2010/main" xmlns="">
                  <a14:imgLayer r:embed="rId15">
                    <a14:imgEffect>
                      <a14:backgroundRemoval t="2089" b="98303" l="9851" r="89851"/>
                    </a14:imgEffect>
                  </a14:imgLayer>
                </a14:imgProps>
              </a:ext>
              <a:ext uri="{28A0092B-C50C-407E-A947-70E740481C1C}">
                <a14:useLocalDpi xmlns:a14="http://schemas.microsoft.com/office/drawing/2010/main" xmlns=""/>
              </a:ext>
            </a:extLst>
          </a:blip>
          <a:stretch>
            <a:fillRect/>
          </a:stretch>
        </p:blipFill>
        <p:spPr>
          <a:xfrm>
            <a:off x="5537897" y="3272370"/>
            <a:ext cx="1266351" cy="2892934"/>
          </a:xfrm>
          <a:prstGeom prst="rect">
            <a:avLst/>
          </a:prstGeom>
        </p:spPr>
      </p:pic>
      <p:pic>
        <p:nvPicPr>
          <p:cNvPr id="14" name="圖片 13"/>
          <p:cNvPicPr>
            <a:picLocks noChangeAspect="1"/>
          </p:cNvPicPr>
          <p:nvPr/>
        </p:nvPicPr>
        <p:blipFill>
          <a:blip r:embed="rId16"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12174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par>
                                <p:cTn id="17" presetID="16" presetClass="entr" presetSubtype="21"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par>
                                <p:cTn id="20" presetID="16" presetClass="entr" presetSubtype="21"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1979712" y="720552"/>
            <a:ext cx="6419054" cy="817897"/>
          </a:xfrm>
        </p:spPr>
        <p:txBody>
          <a:bodyPr>
            <a:normAutofit/>
          </a:bodyPr>
          <a:lstStyle/>
          <a:p>
            <a:pPr marL="0" indent="0">
              <a:buNone/>
            </a:pPr>
            <a:r>
              <a:rPr lang="en-US" altLang="zh-TW" sz="3600" dirty="0">
                <a:latin typeface="微軟正黑體" panose="020B0604030504040204" pitchFamily="34" charset="-120"/>
                <a:ea typeface="微軟正黑體" panose="020B0604030504040204" pitchFamily="34" charset="-120"/>
              </a:rPr>
              <a:t>6. </a:t>
            </a:r>
            <a:r>
              <a:rPr lang="zh-TW" altLang="en-US" sz="3600" b="1" dirty="0">
                <a:latin typeface="微軟正黑體" panose="020B0604030504040204" pitchFamily="34" charset="-120"/>
                <a:ea typeface="微軟正黑體" panose="020B0604030504040204" pitchFamily="34" charset="-120"/>
              </a:rPr>
              <a:t>重要的潔牙工具包含哪些</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pic>
        <p:nvPicPr>
          <p:cNvPr id="15" name="Picture 2"/>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2699842" y="1801341"/>
            <a:ext cx="1147695" cy="3493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6" name="Picture 3"/>
          <p:cNvPicPr>
            <a:picLocks noChangeAspect="1" noChangeArrowheads="1"/>
          </p:cNvPicPr>
          <p:nvPr/>
        </p:nvPicPr>
        <p:blipFill rotWithShape="1">
          <a:blip r:embed="rId3" cstate="print">
            <a:extLst>
              <a:ext uri="{28A0092B-C50C-407E-A947-70E740481C1C}">
                <a14:useLocalDpi xmlns:a14="http://schemas.microsoft.com/office/drawing/2010/main" xmlns=""/>
              </a:ext>
            </a:extLst>
          </a:blip>
          <a:srcRect/>
          <a:stretch/>
        </p:blipFill>
        <p:spPr bwMode="auto">
          <a:xfrm>
            <a:off x="6228234" y="2341414"/>
            <a:ext cx="1788823" cy="267176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4"/>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ackgroundRemoval t="0" b="98485" l="3750" r="96875">
                        <a14:foregroundMark x1="81875" y1="51515" x2="81875" y2="51515"/>
                        <a14:foregroundMark x1="86875" y1="36364" x2="86875" y2="36364"/>
                        <a14:foregroundMark x1="87500" y1="18182" x2="87500" y2="18182"/>
                        <a14:foregroundMark x1="81250" y1="17424" x2="81250" y2="17424"/>
                        <a14:foregroundMark x1="75625" y1="14394" x2="75625" y2="14394"/>
                        <a14:foregroundMark x1="83750" y1="61364" x2="83750" y2="61364"/>
                      </a14:backgroundRemoval>
                    </a14:imgEffect>
                  </a14:imgLayer>
                </a14:imgProps>
              </a:ext>
              <a:ext uri="{28A0092B-C50C-407E-A947-70E740481C1C}">
                <a14:useLocalDpi xmlns:a14="http://schemas.microsoft.com/office/drawing/2010/main" xmlns=""/>
              </a:ext>
            </a:extLst>
          </a:blip>
          <a:srcRect/>
          <a:stretch>
            <a:fillRect/>
          </a:stretch>
        </p:blipFill>
        <p:spPr bwMode="auto">
          <a:xfrm rot="1022043">
            <a:off x="3692291" y="2891326"/>
            <a:ext cx="2564580" cy="224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9" name="文字方塊 18"/>
          <p:cNvSpPr txBox="1"/>
          <p:nvPr/>
        </p:nvSpPr>
        <p:spPr>
          <a:xfrm>
            <a:off x="2699792" y="5320322"/>
            <a:ext cx="1218364" cy="412934"/>
          </a:xfrm>
          <a:prstGeom prst="rect">
            <a:avLst/>
          </a:prstGeom>
          <a:solidFill>
            <a:schemeClr val="bg1"/>
          </a:solidFill>
          <a:ln>
            <a:noFill/>
          </a:ln>
        </p:spPr>
        <p:txBody>
          <a:bodyPr wrap="square" rtlCol="0">
            <a:spAutoFit/>
          </a:bodyPr>
          <a:lstStyle/>
          <a:p>
            <a:pPr algn="ctr">
              <a:lnSpc>
                <a:spcPts val="2500"/>
              </a:lnSpc>
            </a:pPr>
            <a:r>
              <a:rPr lang="zh-TW" altLang="en-US" sz="2800" b="1" dirty="0">
                <a:solidFill>
                  <a:srgbClr val="0070C0"/>
                </a:solidFill>
                <a:latin typeface="微軟正黑體" panose="020B0604030504040204" pitchFamily="34" charset="-120"/>
                <a:ea typeface="微軟正黑體" panose="020B0604030504040204" pitchFamily="34" charset="-120"/>
              </a:rPr>
              <a:t>牙 刷</a:t>
            </a:r>
          </a:p>
        </p:txBody>
      </p:sp>
      <p:sp>
        <p:nvSpPr>
          <p:cNvPr id="20" name="文字方塊 19"/>
          <p:cNvSpPr txBox="1"/>
          <p:nvPr/>
        </p:nvSpPr>
        <p:spPr>
          <a:xfrm>
            <a:off x="4289740" y="5309207"/>
            <a:ext cx="1218364" cy="412934"/>
          </a:xfrm>
          <a:prstGeom prst="rect">
            <a:avLst/>
          </a:prstGeom>
          <a:solidFill>
            <a:schemeClr val="bg1"/>
          </a:solidFill>
          <a:ln>
            <a:noFill/>
          </a:ln>
        </p:spPr>
        <p:txBody>
          <a:bodyPr wrap="square" rtlCol="0">
            <a:spAutoFit/>
          </a:bodyPr>
          <a:lstStyle/>
          <a:p>
            <a:pPr algn="ctr">
              <a:lnSpc>
                <a:spcPts val="2500"/>
              </a:lnSpc>
            </a:pPr>
            <a:r>
              <a:rPr lang="zh-TW" altLang="en-US" sz="2800" b="1" dirty="0">
                <a:solidFill>
                  <a:srgbClr val="0070C0"/>
                </a:solidFill>
                <a:latin typeface="微軟正黑體" panose="020B0604030504040204" pitchFamily="34" charset="-120"/>
                <a:ea typeface="微軟正黑體" panose="020B0604030504040204" pitchFamily="34" charset="-120"/>
              </a:rPr>
              <a:t>牙 線</a:t>
            </a:r>
          </a:p>
        </p:txBody>
      </p:sp>
      <p:sp>
        <p:nvSpPr>
          <p:cNvPr id="21" name="文字方塊 20"/>
          <p:cNvSpPr txBox="1"/>
          <p:nvPr/>
        </p:nvSpPr>
        <p:spPr>
          <a:xfrm>
            <a:off x="6042550" y="5303913"/>
            <a:ext cx="2160190" cy="412934"/>
          </a:xfrm>
          <a:prstGeom prst="rect">
            <a:avLst/>
          </a:prstGeom>
          <a:solidFill>
            <a:schemeClr val="bg1"/>
          </a:solidFill>
          <a:ln>
            <a:noFill/>
          </a:ln>
        </p:spPr>
        <p:txBody>
          <a:bodyPr wrap="square" rtlCol="0">
            <a:spAutoFit/>
          </a:bodyPr>
          <a:lstStyle/>
          <a:p>
            <a:pPr algn="ctr">
              <a:lnSpc>
                <a:spcPts val="2500"/>
              </a:lnSpc>
            </a:pPr>
            <a:r>
              <a:rPr lang="zh-TW" altLang="en-US" sz="2800" b="1" dirty="0">
                <a:solidFill>
                  <a:srgbClr val="0070C0"/>
                </a:solidFill>
                <a:latin typeface="微軟正黑體" panose="020B0604030504040204" pitchFamily="34" charset="-120"/>
                <a:ea typeface="微軟正黑體" panose="020B0604030504040204" pitchFamily="34" charset="-120"/>
              </a:rPr>
              <a:t>含氟漱口水</a:t>
            </a:r>
          </a:p>
        </p:txBody>
      </p:sp>
      <p:pic>
        <p:nvPicPr>
          <p:cNvPr id="22" name="Picture 9"/>
          <p:cNvPicPr>
            <a:picLocks noChangeAspect="1" noChangeArrowheads="1"/>
          </p:cNvPicPr>
          <p:nvPr/>
        </p:nvPicPr>
        <p:blipFill>
          <a:blip r:embed="rId6" cstate="print">
            <a:extLst>
              <a:ext uri="{28A0092B-C50C-407E-A947-70E740481C1C}">
                <a14:useLocalDpi xmlns:a14="http://schemas.microsoft.com/office/drawing/2010/main" xmlns=""/>
              </a:ext>
            </a:extLst>
          </a:blip>
          <a:srcRect/>
          <a:stretch>
            <a:fillRect/>
          </a:stretch>
        </p:blipFill>
        <p:spPr bwMode="auto">
          <a:xfrm rot="5400000">
            <a:off x="-157149" y="2901566"/>
            <a:ext cx="3779963" cy="13784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3" name="文字方塊 22"/>
          <p:cNvSpPr txBox="1"/>
          <p:nvPr/>
        </p:nvSpPr>
        <p:spPr>
          <a:xfrm>
            <a:off x="1115616" y="5320322"/>
            <a:ext cx="1218364" cy="412934"/>
          </a:xfrm>
          <a:prstGeom prst="rect">
            <a:avLst/>
          </a:prstGeom>
          <a:solidFill>
            <a:schemeClr val="bg1"/>
          </a:solidFill>
          <a:ln>
            <a:noFill/>
          </a:ln>
        </p:spPr>
        <p:txBody>
          <a:bodyPr wrap="square" rtlCol="0">
            <a:spAutoFit/>
          </a:bodyPr>
          <a:lstStyle/>
          <a:p>
            <a:pPr algn="ctr">
              <a:lnSpc>
                <a:spcPts val="2500"/>
              </a:lnSpc>
            </a:pPr>
            <a:r>
              <a:rPr lang="zh-TW" altLang="en-US" sz="2800" b="1" dirty="0">
                <a:solidFill>
                  <a:srgbClr val="0070C0"/>
                </a:solidFill>
                <a:latin typeface="微軟正黑體" panose="020B0604030504040204" pitchFamily="34" charset="-120"/>
                <a:ea typeface="微軟正黑體" panose="020B0604030504040204" pitchFamily="34" charset="-120"/>
              </a:rPr>
              <a:t>牙 膏</a:t>
            </a:r>
          </a:p>
        </p:txBody>
      </p:sp>
      <p:pic>
        <p:nvPicPr>
          <p:cNvPr id="12" name="圖片 11"/>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121742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barn(inVertical)">
                                      <p:cBhvr>
                                        <p:cTn id="25" dur="500"/>
                                        <p:tgtEl>
                                          <p:spTgt spid="19"/>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a:xfrm>
            <a:off x="2218242" y="548680"/>
            <a:ext cx="4752528" cy="1080120"/>
          </a:xfrm>
        </p:spPr>
        <p:txBody>
          <a:bodyPr>
            <a:normAutofit/>
          </a:bodyPr>
          <a:lstStyle/>
          <a:p>
            <a:pPr marL="0" indent="0">
              <a:buNone/>
            </a:pPr>
            <a:r>
              <a:rPr lang="en-US" altLang="zh-TW" sz="3600" dirty="0">
                <a:latin typeface="微軟正黑體" panose="020B0604030504040204" pitchFamily="34" charset="-120"/>
                <a:ea typeface="微軟正黑體" panose="020B0604030504040204" pitchFamily="34" charset="-120"/>
              </a:rPr>
              <a:t>7. </a:t>
            </a:r>
            <a:r>
              <a:rPr lang="zh-TW" altLang="en-US" sz="3600" b="1" dirty="0">
                <a:latin typeface="微軟正黑體" panose="020B0604030504040204" pitchFamily="34" charset="-120"/>
                <a:ea typeface="微軟正黑體" panose="020B0604030504040204" pitchFamily="34" charset="-120"/>
              </a:rPr>
              <a:t>牙結石要怎麼清除？</a:t>
            </a: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xmlns=""/>
              </a:ext>
            </a:extLst>
          </a:blip>
          <a:srcRect/>
          <a:stretch>
            <a:fillRect/>
          </a:stretch>
        </p:blipFill>
        <p:spPr bwMode="auto">
          <a:xfrm>
            <a:off x="1547664" y="1873840"/>
            <a:ext cx="3816424" cy="4690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2" name="文字方塊 11"/>
          <p:cNvSpPr txBox="1"/>
          <p:nvPr/>
        </p:nvSpPr>
        <p:spPr>
          <a:xfrm>
            <a:off x="3455876" y="2492896"/>
            <a:ext cx="4032448" cy="584775"/>
          </a:xfrm>
          <a:prstGeom prst="rect">
            <a:avLst/>
          </a:prstGeom>
          <a:solidFill>
            <a:schemeClr val="bg1"/>
          </a:solidFill>
        </p:spPr>
        <p:txBody>
          <a:bodyPr wrap="square" rtlCol="0">
            <a:spAutoFit/>
          </a:bodyPr>
          <a:lstStyle/>
          <a:p>
            <a:r>
              <a:rPr lang="zh-TW" altLang="en-US" sz="3200" b="1" dirty="0">
                <a:solidFill>
                  <a:srgbClr val="0070C0"/>
                </a:solidFill>
                <a:latin typeface="微軟正黑體" panose="020B0604030504040204" pitchFamily="34" charset="-120"/>
                <a:ea typeface="微軟正黑體" panose="020B0604030504040204" pitchFamily="34" charset="-120"/>
              </a:rPr>
              <a:t>牙醫師洗牙才能清除</a:t>
            </a:r>
          </a:p>
        </p:txBody>
      </p:sp>
      <p:pic>
        <p:nvPicPr>
          <p:cNvPr id="6" name="圖片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649334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5123"/>
                                        </p:tgtEl>
                                        <p:attrNameLst>
                                          <p:attrName>style.visibility</p:attrName>
                                        </p:attrNameLst>
                                      </p:cBhvr>
                                      <p:to>
                                        <p:strVal val="visible"/>
                                      </p:to>
                                    </p:set>
                                    <p:animEffect transition="in" filter="barn(inVertical)">
                                      <p:cBhvr>
                                        <p:cTn id="10" dur="500"/>
                                        <p:tgtEl>
                                          <p:spTgt spid="51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微軟正黑體" panose="020B0604030504040204" pitchFamily="34" charset="-120"/>
                <a:ea typeface="微軟正黑體" panose="020B0604030504040204" pitchFamily="34" charset="-120"/>
              </a:rPr>
              <a:t>今日重點</a:t>
            </a:r>
          </a:p>
        </p:txBody>
      </p:sp>
      <p:sp>
        <p:nvSpPr>
          <p:cNvPr id="3" name="內容版面配置區 2"/>
          <p:cNvSpPr>
            <a:spLocks noGrp="1"/>
          </p:cNvSpPr>
          <p:nvPr>
            <p:ph idx="1"/>
          </p:nvPr>
        </p:nvSpPr>
        <p:spPr/>
        <p:txBody>
          <a:bodyPr>
            <a:normAutofit/>
          </a:bodyPr>
          <a:lstStyle/>
          <a:p>
            <a:pPr>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 認識你的牙齒結構</a:t>
            </a:r>
            <a:endParaRPr lang="en-US" altLang="zh-TW"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 為什麼會蛀牙</a:t>
            </a:r>
            <a:endParaRPr lang="en-US" altLang="zh-TW"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 認識潔牙工具</a:t>
            </a:r>
            <a:endParaRPr lang="en-US" altLang="zh-TW" b="1" dirty="0">
              <a:latin typeface="微軟正黑體" panose="020B0604030504040204" pitchFamily="34" charset="-120"/>
              <a:ea typeface="微軟正黑體" panose="020B0604030504040204" pitchFamily="34" charset="-120"/>
            </a:endParaRPr>
          </a:p>
          <a:p>
            <a:pPr>
              <a:buFont typeface="Wingdings" panose="05000000000000000000" pitchFamily="2" charset="2"/>
              <a:buChar char="n"/>
            </a:pPr>
            <a:r>
              <a:rPr lang="zh-TW" altLang="en-US" b="1" dirty="0">
                <a:latin typeface="微軟正黑體" panose="020B0604030504040204" pitchFamily="34" charset="-120"/>
                <a:ea typeface="微軟正黑體" panose="020B0604030504040204" pitchFamily="34" charset="-120"/>
              </a:rPr>
              <a:t> 預防蛀牙的重點</a:t>
            </a:r>
          </a:p>
        </p:txBody>
      </p:sp>
      <p:pic>
        <p:nvPicPr>
          <p:cNvPr id="5" name="圖片 4"/>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985822" y="4653136"/>
            <a:ext cx="1976434" cy="2012087"/>
          </a:xfrm>
          <a:prstGeom prst="rect">
            <a:avLst/>
          </a:prstGeom>
        </p:spPr>
      </p:pic>
    </p:spTree>
    <p:extLst>
      <p:ext uri="{BB962C8B-B14F-4D97-AF65-F5344CB8AC3E}">
        <p14:creationId xmlns:p14="http://schemas.microsoft.com/office/powerpoint/2010/main" xmlns="" val="2804043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5036" b="99640" l="7213" r="94098"/>
                    </a14:imgEffect>
                  </a14:imgLayer>
                </a14:imgProps>
              </a:ext>
              <a:ext uri="{28A0092B-C50C-407E-A947-70E740481C1C}">
                <a14:useLocalDpi xmlns:a14="http://schemas.microsoft.com/office/drawing/2010/main" xmlns=""/>
              </a:ext>
            </a:extLst>
          </a:blip>
          <a:srcRect/>
          <a:stretch/>
        </p:blipFill>
        <p:spPr bwMode="auto">
          <a:xfrm>
            <a:off x="-23457" y="1990897"/>
            <a:ext cx="3108756" cy="26622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文字方塊 8"/>
          <p:cNvSpPr txBox="1"/>
          <p:nvPr/>
        </p:nvSpPr>
        <p:spPr>
          <a:xfrm>
            <a:off x="1763688" y="454422"/>
            <a:ext cx="6192688" cy="646331"/>
          </a:xfrm>
          <a:prstGeom prst="rect">
            <a:avLst/>
          </a:prstGeom>
          <a:solidFill>
            <a:schemeClr val="bg1"/>
          </a:solidFill>
          <a:ln>
            <a:noFill/>
          </a:ln>
        </p:spPr>
        <p:txBody>
          <a:bodyPr wrap="square" rtlCol="0">
            <a:spAutoFit/>
          </a:bodyPr>
          <a:lstStyle/>
          <a:p>
            <a:pPr algn="ctr"/>
            <a:r>
              <a:rPr lang="en-US" altLang="zh-TW" sz="3600" dirty="0">
                <a:latin typeface="微軟正黑體" panose="020B0604030504040204" pitchFamily="34" charset="-120"/>
                <a:ea typeface="微軟正黑體" panose="020B0604030504040204" pitchFamily="34" charset="-120"/>
              </a:rPr>
              <a:t>8. </a:t>
            </a:r>
            <a:r>
              <a:rPr lang="zh-TW" altLang="en-US" sz="3600" dirty="0">
                <a:latin typeface="微軟正黑體" panose="020B0604030504040204" pitchFamily="34" charset="-120"/>
                <a:ea typeface="微軟正黑體" panose="020B0604030504040204" pitchFamily="34" charset="-120"/>
              </a:rPr>
              <a:t>預防蛀牙有哪三項重點</a:t>
            </a:r>
            <a:r>
              <a:rPr lang="en-US" altLang="zh-TW" sz="3600" dirty="0">
                <a:latin typeface="微軟正黑體" panose="020B0604030504040204" pitchFamily="34" charset="-120"/>
                <a:ea typeface="微軟正黑體" panose="020B0604030504040204" pitchFamily="34" charset="-120"/>
              </a:rPr>
              <a:t>?</a:t>
            </a:r>
            <a:endParaRPr lang="zh-TW" altLang="en-US" sz="3600" dirty="0">
              <a:latin typeface="微軟正黑體" panose="020B0604030504040204" pitchFamily="34" charset="-120"/>
              <a:ea typeface="微軟正黑體" panose="020B0604030504040204" pitchFamily="34" charset="-120"/>
            </a:endParaRPr>
          </a:p>
        </p:txBody>
      </p:sp>
      <p:sp>
        <p:nvSpPr>
          <p:cNvPr id="13" name="文字方塊 12"/>
          <p:cNvSpPr txBox="1"/>
          <p:nvPr/>
        </p:nvSpPr>
        <p:spPr>
          <a:xfrm>
            <a:off x="0" y="4723538"/>
            <a:ext cx="3355188" cy="830997"/>
          </a:xfrm>
          <a:prstGeom prst="rect">
            <a:avLst/>
          </a:prstGeom>
          <a:solidFill>
            <a:schemeClr val="bg1"/>
          </a:solidFill>
          <a:ln>
            <a:noFill/>
          </a:ln>
        </p:spPr>
        <p:txBody>
          <a:bodyPr wrap="square" rtlCol="0">
            <a:spAutoFit/>
          </a:bodyPr>
          <a:lstStyle/>
          <a:p>
            <a:pPr algn="ctr"/>
            <a:r>
              <a:rPr lang="zh-TW" altLang="en-US" sz="2400" b="1" dirty="0">
                <a:latin typeface="微軟正黑體" panose="020B0604030504040204" pitchFamily="34" charset="-120"/>
                <a:ea typeface="微軟正黑體" panose="020B0604030504040204" pitchFamily="34" charset="-120"/>
              </a:rPr>
              <a:t>每天至少刷牙兩次，</a:t>
            </a:r>
            <a:endParaRPr lang="en-US" altLang="zh-TW" sz="2400" b="1" dirty="0">
              <a:latin typeface="微軟正黑體" panose="020B0604030504040204" pitchFamily="34" charset="-120"/>
              <a:ea typeface="微軟正黑體" panose="020B0604030504040204" pitchFamily="34" charset="-120"/>
            </a:endParaRPr>
          </a:p>
          <a:p>
            <a:pPr algn="ctr"/>
            <a:r>
              <a:rPr lang="zh-TW" altLang="en-US" sz="2400" b="1" dirty="0">
                <a:latin typeface="微軟正黑體" panose="020B0604030504040204" pitchFamily="34" charset="-120"/>
                <a:ea typeface="微軟正黑體" panose="020B0604030504040204" pitchFamily="34" charset="-120"/>
              </a:rPr>
              <a:t>特別是在飯後及睡前</a:t>
            </a:r>
          </a:p>
        </p:txBody>
      </p:sp>
      <p:sp>
        <p:nvSpPr>
          <p:cNvPr id="14" name="文字方塊 13"/>
          <p:cNvSpPr txBox="1"/>
          <p:nvPr/>
        </p:nvSpPr>
        <p:spPr>
          <a:xfrm>
            <a:off x="3203848" y="5824517"/>
            <a:ext cx="2505640" cy="412934"/>
          </a:xfrm>
          <a:prstGeom prst="rect">
            <a:avLst/>
          </a:prstGeom>
          <a:solidFill>
            <a:schemeClr val="bg1"/>
          </a:solidFill>
          <a:ln>
            <a:noFill/>
          </a:ln>
        </p:spPr>
        <p:txBody>
          <a:bodyPr wrap="square" rtlCol="0">
            <a:spAutoFit/>
          </a:bodyPr>
          <a:lstStyle/>
          <a:p>
            <a:pPr algn="ctr">
              <a:lnSpc>
                <a:spcPts val="2500"/>
              </a:lnSpc>
            </a:pPr>
            <a:r>
              <a:rPr lang="zh-TW" altLang="en-US" sz="2400" b="1" dirty="0">
                <a:latin typeface="微軟正黑體" panose="020B0604030504040204" pitchFamily="34" charset="-120"/>
                <a:ea typeface="微軟正黑體" panose="020B0604030504040204" pitchFamily="34" charset="-120"/>
              </a:rPr>
              <a:t>避免吃零食</a:t>
            </a:r>
          </a:p>
        </p:txBody>
      </p:sp>
      <p:sp>
        <p:nvSpPr>
          <p:cNvPr id="15" name="文字方塊 14"/>
          <p:cNvSpPr txBox="1"/>
          <p:nvPr/>
        </p:nvSpPr>
        <p:spPr>
          <a:xfrm>
            <a:off x="6210493" y="4744258"/>
            <a:ext cx="2631313" cy="412934"/>
          </a:xfrm>
          <a:prstGeom prst="rect">
            <a:avLst/>
          </a:prstGeom>
          <a:solidFill>
            <a:schemeClr val="bg1"/>
          </a:solidFill>
          <a:ln>
            <a:noFill/>
          </a:ln>
        </p:spPr>
        <p:txBody>
          <a:bodyPr wrap="square" rtlCol="0">
            <a:spAutoFit/>
          </a:bodyPr>
          <a:lstStyle/>
          <a:p>
            <a:pPr algn="ctr">
              <a:lnSpc>
                <a:spcPts val="2500"/>
              </a:lnSpc>
            </a:pPr>
            <a:r>
              <a:rPr lang="zh-TW" altLang="en-US" sz="2400" b="1" dirty="0">
                <a:latin typeface="微軟正黑體" panose="020B0604030504040204" pitchFamily="34" charset="-120"/>
                <a:ea typeface="微軟正黑體" panose="020B0604030504040204" pitchFamily="34" charset="-120"/>
              </a:rPr>
              <a:t>定期看牙醫</a:t>
            </a:r>
          </a:p>
        </p:txBody>
      </p:sp>
      <p:pic>
        <p:nvPicPr>
          <p:cNvPr id="16" name="Picture 3"/>
          <p:cNvPicPr>
            <a:picLocks noChangeAspect="1" noChangeArrowheads="1"/>
          </p:cNvPicPr>
          <p:nvPr/>
        </p:nvPicPr>
        <p:blipFill rotWithShape="1">
          <a:blip r:embed="rId4" cstate="print">
            <a:extLst>
              <a:ext uri="{BEBA8EAE-BF5A-486C-A8C5-ECC9F3942E4B}">
                <a14:imgProps xmlns:a14="http://schemas.microsoft.com/office/drawing/2010/main" xmlns="">
                  <a14:imgLayer r:embed="rId5">
                    <a14:imgEffect>
                      <a14:backgroundRemoval t="3285" b="99635" l="0" r="99240"/>
                    </a14:imgEffect>
                  </a14:imgLayer>
                </a14:imgProps>
              </a:ext>
              <a:ext uri="{28A0092B-C50C-407E-A947-70E740481C1C}">
                <a14:useLocalDpi xmlns:a14="http://schemas.microsoft.com/office/drawing/2010/main" xmlns=""/>
              </a:ext>
            </a:extLst>
          </a:blip>
          <a:srcRect/>
          <a:stretch/>
        </p:blipFill>
        <p:spPr bwMode="auto">
          <a:xfrm>
            <a:off x="2915816" y="2686050"/>
            <a:ext cx="3203238" cy="3138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7" name="Picture 3"/>
          <p:cNvPicPr>
            <a:picLocks noChangeAspect="1" noChangeArrowheads="1"/>
          </p:cNvPicPr>
          <p:nvPr/>
        </p:nvPicPr>
        <p:blipFill rotWithShape="1">
          <a:blip r:embed="rId6" cstate="print">
            <a:extLst>
              <a:ext uri="{BEBA8EAE-BF5A-486C-A8C5-ECC9F3942E4B}">
                <a14:imgProps xmlns:a14="http://schemas.microsoft.com/office/drawing/2010/main" xmlns="">
                  <a14:imgLayer r:embed="rId7">
                    <a14:imgEffect>
                      <a14:backgroundRemoval t="380" b="100000" l="0" r="99240"/>
                    </a14:imgEffect>
                  </a14:imgLayer>
                </a14:imgProps>
              </a:ext>
              <a:ext uri="{28A0092B-C50C-407E-A947-70E740481C1C}">
                <a14:useLocalDpi xmlns:a14="http://schemas.microsoft.com/office/drawing/2010/main" xmlns=""/>
              </a:ext>
            </a:extLst>
          </a:blip>
          <a:srcRect/>
          <a:stretch/>
        </p:blipFill>
        <p:spPr bwMode="auto">
          <a:xfrm>
            <a:off x="5868144" y="1600388"/>
            <a:ext cx="3251069" cy="30527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0" name="圖片 9"/>
          <p:cNvPicPr>
            <a:picLocks noChangeAspect="1"/>
          </p:cNvPicPr>
          <p:nvPr/>
        </p:nvPicPr>
        <p:blipFill>
          <a:blip r:embed="rId8"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352766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barn(inVertical)">
                                      <p:cBhvr>
                                        <p:cTn id="13" dur="500"/>
                                        <p:tgtEl>
                                          <p:spTgt spid="15"/>
                                        </p:tgtEl>
                                      </p:cBhvr>
                                    </p:animEffect>
                                  </p:childTnLst>
                                </p:cTn>
                              </p:par>
                              <p:par>
                                <p:cTn id="14" presetID="16" presetClass="entr" presetSubtype="21"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1725411" y="803944"/>
            <a:ext cx="6779094" cy="1080120"/>
          </a:xfrm>
        </p:spPr>
        <p:txBody>
          <a:bodyPr>
            <a:noAutofit/>
          </a:bodyPr>
          <a:lstStyle/>
          <a:p>
            <a:pPr marL="0" indent="0">
              <a:lnSpc>
                <a:spcPts val="3500"/>
              </a:lnSpc>
              <a:buNone/>
            </a:pPr>
            <a:r>
              <a:rPr lang="en-US" altLang="zh-TW" sz="3600" dirty="0">
                <a:latin typeface="微軟正黑體" panose="020B0604030504040204" pitchFamily="34" charset="-120"/>
                <a:ea typeface="微軟正黑體" panose="020B0604030504040204" pitchFamily="34" charset="-120"/>
              </a:rPr>
              <a:t>9. </a:t>
            </a:r>
            <a:r>
              <a:rPr lang="zh-TW" altLang="en-US" sz="3600" b="1" dirty="0">
                <a:latin typeface="微軟正黑體" panose="020B0604030504040204" pitchFamily="34" charset="-120"/>
                <a:ea typeface="微軟正黑體" panose="020B0604030504040204" pitchFamily="34" charset="-120"/>
              </a:rPr>
              <a:t>請舉例</a:t>
            </a:r>
            <a:r>
              <a:rPr lang="zh-TW" altLang="en-US" sz="3600" b="1" dirty="0">
                <a:solidFill>
                  <a:srgbClr val="0070C0"/>
                </a:solidFill>
                <a:latin typeface="微軟正黑體" panose="020B0604030504040204" pitchFamily="34" charset="-120"/>
                <a:ea typeface="微軟正黑體" panose="020B0604030504040204" pitchFamily="34" charset="-120"/>
              </a:rPr>
              <a:t>［容易］</a:t>
            </a:r>
            <a:r>
              <a:rPr lang="zh-TW" altLang="en-US" sz="3600" b="1" dirty="0">
                <a:latin typeface="微軟正黑體" panose="020B0604030504040204" pitchFamily="34" charset="-120"/>
                <a:ea typeface="微軟正黑體" panose="020B0604030504040204" pitchFamily="34" charset="-120"/>
              </a:rPr>
              <a:t>造成蛀牙的</a:t>
            </a:r>
            <a:endParaRPr lang="en-US" altLang="zh-TW" sz="3600" b="1" dirty="0">
              <a:latin typeface="微軟正黑體" panose="020B0604030504040204" pitchFamily="34" charset="-120"/>
              <a:ea typeface="微軟正黑體" panose="020B0604030504040204" pitchFamily="34" charset="-120"/>
            </a:endParaRPr>
          </a:p>
          <a:p>
            <a:pPr marL="0" indent="0">
              <a:lnSpc>
                <a:spcPts val="3500"/>
              </a:lnSpc>
              <a:buNone/>
            </a:pPr>
            <a:r>
              <a:rPr lang="en-US" altLang="zh-TW" sz="3600" b="1" dirty="0">
                <a:latin typeface="微軟正黑體" panose="020B0604030504040204" pitchFamily="34" charset="-120"/>
                <a:ea typeface="微軟正黑體" panose="020B0604030504040204" pitchFamily="34" charset="-120"/>
              </a:rPr>
              <a:t>    </a:t>
            </a:r>
            <a:r>
              <a:rPr lang="zh-TW" altLang="en-US" sz="3600" b="1" dirty="0">
                <a:latin typeface="微軟正黑體" panose="020B0604030504040204" pitchFamily="34" charset="-120"/>
                <a:ea typeface="微軟正黑體" panose="020B0604030504040204" pitchFamily="34" charset="-120"/>
              </a:rPr>
              <a:t>食物</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pic>
        <p:nvPicPr>
          <p:cNvPr id="7" name="Picture 2" descr="D:\Users\pegyin\Desktop\Scientific Affair\BSBF\2012 Relaunch-Global\2\gum drops.jpg"/>
          <p:cNvPicPr>
            <a:picLocks noChangeAspect="1" noChangeArrowheads="1"/>
          </p:cNvPicPr>
          <p:nvPr/>
        </p:nvPicPr>
        <p:blipFill>
          <a:blip r:embed="rId2" cstate="email">
            <a:extLst>
              <a:ext uri="{BEBA8EAE-BF5A-486C-A8C5-ECC9F3942E4B}">
                <a14:imgProps xmlns:a14="http://schemas.microsoft.com/office/drawing/2010/main" xmlns="">
                  <a14:imgLayer r:embed="rId3">
                    <a14:imgEffect>
                      <a14:backgroundRemoval t="3085" b="93316" l="3737" r="97160">
                        <a14:foregroundMark x1="24514" y1="45887" x2="24514" y2="45887"/>
                        <a14:foregroundMark x1="30717" y1="57455" x2="30717" y2="57455"/>
                        <a14:foregroundMark x1="24514" y1="61311" x2="24514" y2="61311"/>
                        <a14:foregroundMark x1="14948" y1="55527" x2="14948" y2="55527"/>
                        <a14:foregroundMark x1="21151" y1="37147" x2="21151" y2="37147"/>
                        <a14:foregroundMark x1="27952" y1="33290" x2="27952" y2="33290"/>
                        <a14:foregroundMark x1="34679" y1="53599" x2="34679" y2="53599"/>
                        <a14:foregroundMark x1="32436" y1="64267" x2="32436" y2="64267"/>
                        <a14:foregroundMark x1="83632" y1="52699" x2="83632" y2="52699"/>
                        <a14:foregroundMark x1="82511" y1="41003" x2="82511" y2="41003"/>
                        <a14:foregroundMark x1="85949" y1="56555" x2="85949" y2="56555"/>
                        <a14:foregroundMark x1="16368" y1="34319" x2="16368" y2="34319"/>
                        <a14:foregroundMark x1="16816" y1="30463" x2="16816" y2="30463"/>
                        <a14:foregroundMark x1="15022" y1="38946" x2="15022" y2="38946"/>
                        <a14:foregroundMark x1="21400" y1="60185" x2="21400" y2="60185"/>
                      </a14:backgroundRemoval>
                    </a14:imgEffect>
                  </a14:imgLayer>
                </a14:imgProps>
              </a:ext>
              <a:ext uri="{28A0092B-C50C-407E-A947-70E740481C1C}">
                <a14:useLocalDpi xmlns:a14="http://schemas.microsoft.com/office/drawing/2010/main" xmlns=""/>
              </a:ext>
            </a:extLst>
          </a:blip>
          <a:srcRect/>
          <a:stretch>
            <a:fillRect/>
          </a:stretch>
        </p:blipFill>
        <p:spPr bwMode="auto">
          <a:xfrm>
            <a:off x="2974039" y="2305741"/>
            <a:ext cx="3043991" cy="1770231"/>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4" descr="D:\Users\pegyin\Desktop\Scientific Affair\BSBF\2012 Relaunch-Global\2\soda.jpg"/>
          <p:cNvPicPr>
            <a:picLocks noChangeAspect="1" noChangeArrowheads="1"/>
          </p:cNvPicPr>
          <p:nvPr/>
        </p:nvPicPr>
        <p:blipFill>
          <a:blip r:embed="rId4" cstate="email">
            <a:extLst>
              <a:ext uri="{BEBA8EAE-BF5A-486C-A8C5-ECC9F3942E4B}">
                <a14:imgProps xmlns:a14="http://schemas.microsoft.com/office/drawing/2010/main" xmlns="">
                  <a14:imgLayer r:embed="rId5">
                    <a14:imgEffect>
                      <a14:backgroundRemoval t="446" b="94699" l="2059" r="82059">
                        <a14:foregroundMark x1="46324" y1="18973" x2="46324" y2="18973"/>
                        <a14:foregroundMark x1="53750" y1="12444" x2="53750" y2="12444"/>
                        <a14:foregroundMark x1="66324" y1="8594" x2="66324" y2="8594"/>
                        <a14:foregroundMark x1="71397" y1="6864" x2="71397" y2="6864"/>
                        <a14:foregroundMark x1="62279" y1="8594" x2="62279" y2="8594"/>
                        <a14:foregroundMark x1="60000" y1="9431" x2="60000" y2="9431"/>
                        <a14:foregroundMark x1="56618" y1="9877" x2="56618" y2="9877"/>
                        <a14:foregroundMark x1="50368" y1="11607" x2="50368" y2="11607"/>
                        <a14:foregroundMark x1="48603" y1="12444" x2="48603" y2="12444"/>
                        <a14:foregroundMark x1="47500" y1="14174" x2="47500" y2="14174"/>
                        <a14:foregroundMark x1="47500" y1="14174" x2="47500" y2="14174"/>
                        <a14:foregroundMark x1="46912" y1="16797" x2="46912" y2="16797"/>
                        <a14:foregroundMark x1="46912" y1="19810" x2="46912" y2="19810"/>
                        <a14:foregroundMark x1="46324" y1="14174" x2="46324" y2="14174"/>
                        <a14:foregroundMark x1="48088" y1="12891" x2="48088" y2="12891"/>
                        <a14:foregroundMark x1="50882" y1="11607" x2="50882" y2="11607"/>
                        <a14:foregroundMark x1="51471" y1="10714" x2="51471" y2="10714"/>
                        <a14:foregroundMark x1="52647" y1="9431" x2="52647" y2="9431"/>
                        <a14:foregroundMark x1="52647" y1="9431" x2="52647" y2="9431"/>
                        <a14:foregroundMark x1="58309" y1="9431" x2="58309" y2="9431"/>
                        <a14:foregroundMark x1="61765" y1="8594" x2="61765" y2="8594"/>
                        <a14:foregroundMark x1="64044" y1="8594" x2="64044" y2="8594"/>
                        <a14:foregroundMark x1="67426" y1="7310" x2="67426" y2="7310"/>
                        <a14:foregroundMark x1="68603" y1="6864" x2="68603" y2="6864"/>
                        <a14:foregroundMark x1="46912" y1="21094" x2="46912" y2="21094"/>
                      </a14:backgroundRemoval>
                    </a14:imgEffect>
                  </a14:imgLayer>
                </a14:imgProps>
              </a:ext>
              <a:ext uri="{28A0092B-C50C-407E-A947-70E740481C1C}">
                <a14:useLocalDpi xmlns:a14="http://schemas.microsoft.com/office/drawing/2010/main" xmlns=""/>
              </a:ext>
            </a:extLst>
          </a:blip>
          <a:srcRect/>
          <a:stretch>
            <a:fillRect/>
          </a:stretch>
        </p:blipFill>
        <p:spPr bwMode="auto">
          <a:xfrm>
            <a:off x="7020272" y="2305742"/>
            <a:ext cx="2460440" cy="3540462"/>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5" descr="D:\Users\pegyin\Desktop\Scientific Affair\BSBF\2012 Relaunch-Global\2\cookie.jpg"/>
          <p:cNvPicPr>
            <a:picLocks noChangeAspect="1" noChangeArrowheads="1"/>
          </p:cNvPicPr>
          <p:nvPr/>
        </p:nvPicPr>
        <p:blipFill>
          <a:blip r:embed="rId6" cstate="email">
            <a:extLst>
              <a:ext uri="{28A0092B-C50C-407E-A947-70E740481C1C}">
                <a14:useLocalDpi xmlns:a14="http://schemas.microsoft.com/office/drawing/2010/main" xmlns=""/>
              </a:ext>
            </a:extLst>
          </a:blip>
          <a:srcRect/>
          <a:stretch>
            <a:fillRect/>
          </a:stretch>
        </p:blipFill>
        <p:spPr bwMode="auto">
          <a:xfrm rot="2261008">
            <a:off x="5229284" y="3747911"/>
            <a:ext cx="1577493" cy="1704784"/>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6" descr="D:\Users\pegyin\Desktop\Scientific Affair\BSBF\2012 Relaunch-Global\2\cupcake.jpg"/>
          <p:cNvPicPr>
            <a:picLocks noChangeAspect="1" noChangeArrowheads="1"/>
          </p:cNvPicPr>
          <p:nvPr/>
        </p:nvPicPr>
        <p:blipFill>
          <a:blip r:embed="rId7" cstate="email">
            <a:extLst>
              <a:ext uri="{BEBA8EAE-BF5A-486C-A8C5-ECC9F3942E4B}">
                <a14:imgProps xmlns:a14="http://schemas.microsoft.com/office/drawing/2010/main" xmlns="">
                  <a14:imgLayer r:embed="rId8">
                    <a14:imgEffect>
                      <a14:backgroundRemoval t="2667" b="90000" l="4000" r="96000"/>
                    </a14:imgEffect>
                  </a14:imgLayer>
                </a14:imgProps>
              </a:ext>
              <a:ext uri="{28A0092B-C50C-407E-A947-70E740481C1C}">
                <a14:useLocalDpi xmlns:a14="http://schemas.microsoft.com/office/drawing/2010/main" xmlns=""/>
              </a:ext>
            </a:extLst>
          </a:blip>
          <a:srcRect/>
          <a:stretch>
            <a:fillRect/>
          </a:stretch>
        </p:blipFill>
        <p:spPr bwMode="auto">
          <a:xfrm>
            <a:off x="2547341" y="3768633"/>
            <a:ext cx="2567617" cy="2396671"/>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7" descr="D:\Users\pegyin\Desktop\Scientific Affair\BSBF\2012 Relaunch-Global\2\Potato chips [Converted].jpg"/>
          <p:cNvPicPr>
            <a:picLocks noChangeAspect="1" noChangeArrowheads="1"/>
          </p:cNvPicPr>
          <p:nvPr/>
        </p:nvPicPr>
        <p:blipFill>
          <a:blip r:embed="rId9" cstate="email">
            <a:extLst>
              <a:ext uri="{28A0092B-C50C-407E-A947-70E740481C1C}">
                <a14:useLocalDpi xmlns:a14="http://schemas.microsoft.com/office/drawing/2010/main" xmlns=""/>
              </a:ext>
            </a:extLst>
          </a:blip>
          <a:srcRect/>
          <a:stretch>
            <a:fillRect/>
          </a:stretch>
        </p:blipFill>
        <p:spPr bwMode="auto">
          <a:xfrm>
            <a:off x="277152" y="2696153"/>
            <a:ext cx="2303293" cy="2759640"/>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圖片 11"/>
          <p:cNvPicPr>
            <a:picLocks noChangeAspect="1"/>
          </p:cNvPicPr>
          <p:nvPr/>
        </p:nvPicPr>
        <p:blipFill>
          <a:blip r:embed="rId10"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226013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barn(inVertical)">
                                      <p:cBhvr>
                                        <p:cTn id="13" dur="500"/>
                                        <p:tgtEl>
                                          <p:spTgt spid="7"/>
                                        </p:tgtEl>
                                      </p:cBhvr>
                                    </p:animEffect>
                                  </p:childTnLst>
                                </p:cTn>
                              </p:par>
                              <p:par>
                                <p:cTn id="14" presetID="16" presetClass="entr" presetSubtype="21"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Professional Library\GAD Materials\From Y&amp;R\2013\Asia Professional Image bank\General\Lifestyle\iStock_000012977291Large.jp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0" y="2924945"/>
            <a:ext cx="9144000" cy="3240359"/>
          </a:xfrm>
          <a:prstGeom prst="rect">
            <a:avLst/>
          </a:prstGeom>
          <a:noFill/>
          <a:extLst>
            <a:ext uri="{909E8E84-426E-40DD-AFC4-6F175D3DCCD1}">
              <a14:hiddenFill xmlns:a14="http://schemas.microsoft.com/office/drawing/2010/main" xmlns="">
                <a:solidFill>
                  <a:srgbClr val="FFFFFF"/>
                </a:solidFill>
              </a14:hiddenFill>
            </a:ext>
          </a:extLst>
        </p:spPr>
      </p:pic>
      <p:sp>
        <p:nvSpPr>
          <p:cNvPr id="6" name="內容版面配置區 2"/>
          <p:cNvSpPr>
            <a:spLocks noGrp="1"/>
          </p:cNvSpPr>
          <p:nvPr>
            <p:ph idx="1"/>
          </p:nvPr>
        </p:nvSpPr>
        <p:spPr>
          <a:xfrm>
            <a:off x="1763688" y="803944"/>
            <a:ext cx="7128792" cy="1080120"/>
          </a:xfrm>
        </p:spPr>
        <p:txBody>
          <a:bodyPr>
            <a:noAutofit/>
          </a:bodyPr>
          <a:lstStyle/>
          <a:p>
            <a:pPr marL="0" indent="0">
              <a:lnSpc>
                <a:spcPts val="3500"/>
              </a:lnSpc>
              <a:buNone/>
            </a:pPr>
            <a:r>
              <a:rPr lang="en-US" altLang="zh-TW" sz="3600" dirty="0">
                <a:latin typeface="微軟正黑體" panose="020B0604030504040204" pitchFamily="34" charset="-120"/>
                <a:ea typeface="微軟正黑體" panose="020B0604030504040204" pitchFamily="34" charset="-120"/>
              </a:rPr>
              <a:t>10. </a:t>
            </a:r>
            <a:r>
              <a:rPr lang="zh-TW" altLang="en-US" sz="3600" b="1" dirty="0">
                <a:latin typeface="微軟正黑體" panose="020B0604030504040204" pitchFamily="34" charset="-120"/>
                <a:ea typeface="微軟正黑體" panose="020B0604030504040204" pitchFamily="34" charset="-120"/>
              </a:rPr>
              <a:t>請舉例</a:t>
            </a:r>
            <a:r>
              <a:rPr lang="zh-TW" altLang="en-US" sz="3600" b="1" dirty="0">
                <a:solidFill>
                  <a:srgbClr val="0070C0"/>
                </a:solidFill>
                <a:latin typeface="微軟正黑體" panose="020B0604030504040204" pitchFamily="34" charset="-120"/>
                <a:ea typeface="微軟正黑體" panose="020B0604030504040204" pitchFamily="34" charset="-120"/>
              </a:rPr>
              <a:t>［不容易］</a:t>
            </a:r>
            <a:r>
              <a:rPr lang="zh-TW" altLang="en-US" sz="3600" b="1" dirty="0">
                <a:latin typeface="微軟正黑體" panose="020B0604030504040204" pitchFamily="34" charset="-120"/>
                <a:ea typeface="微軟正黑體" panose="020B0604030504040204" pitchFamily="34" charset="-120"/>
              </a:rPr>
              <a:t>造成蛀牙的  </a:t>
            </a:r>
            <a:endParaRPr lang="en-US" altLang="zh-TW" sz="3600" b="1" dirty="0">
              <a:latin typeface="微軟正黑體" panose="020B0604030504040204" pitchFamily="34" charset="-120"/>
              <a:ea typeface="微軟正黑體" panose="020B0604030504040204" pitchFamily="34" charset="-120"/>
            </a:endParaRPr>
          </a:p>
          <a:p>
            <a:pPr marL="0" indent="0">
              <a:lnSpc>
                <a:spcPts val="3500"/>
              </a:lnSpc>
              <a:buNone/>
            </a:pPr>
            <a:r>
              <a:rPr lang="en-US" altLang="zh-TW" sz="3600" b="1" dirty="0">
                <a:latin typeface="微軟正黑體" panose="020B0604030504040204" pitchFamily="34" charset="-120"/>
                <a:ea typeface="微軟正黑體" panose="020B0604030504040204" pitchFamily="34" charset="-120"/>
              </a:rPr>
              <a:t>      </a:t>
            </a:r>
            <a:r>
              <a:rPr lang="zh-TW" altLang="en-US" sz="3600" b="1" dirty="0">
                <a:latin typeface="微軟正黑體" panose="020B0604030504040204" pitchFamily="34" charset="-120"/>
                <a:ea typeface="微軟正黑體" panose="020B0604030504040204" pitchFamily="34" charset="-120"/>
              </a:rPr>
              <a:t>食物</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pic>
        <p:nvPicPr>
          <p:cNvPr id="7" name="圖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717651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inVertical)">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1979712" y="803944"/>
            <a:ext cx="6912768" cy="1080120"/>
          </a:xfrm>
        </p:spPr>
        <p:txBody>
          <a:bodyPr>
            <a:noAutofit/>
          </a:bodyPr>
          <a:lstStyle/>
          <a:p>
            <a:pPr marL="0" indent="0">
              <a:lnSpc>
                <a:spcPts val="3500"/>
              </a:lnSpc>
              <a:buNone/>
            </a:pPr>
            <a:r>
              <a:rPr lang="en-US" altLang="zh-TW" sz="3600" dirty="0">
                <a:latin typeface="微軟正黑體" panose="020B0604030504040204" pitchFamily="34" charset="-120"/>
                <a:ea typeface="微軟正黑體" panose="020B0604030504040204" pitchFamily="34" charset="-120"/>
              </a:rPr>
              <a:t>11. </a:t>
            </a:r>
            <a:r>
              <a:rPr lang="zh-TW" altLang="en-US" sz="3600" b="1" dirty="0">
                <a:latin typeface="微軟正黑體" panose="020B0604030504040204" pitchFamily="34" charset="-120"/>
                <a:ea typeface="微軟正黑體" panose="020B0604030504040204" pitchFamily="34" charset="-120"/>
              </a:rPr>
              <a:t>每天至少要刷幾次牙</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pic>
        <p:nvPicPr>
          <p:cNvPr id="4" name="Picture 3"/>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5036" b="99640" l="7213" r="94098"/>
                    </a14:imgEffect>
                  </a14:imgLayer>
                </a14:imgProps>
              </a:ext>
              <a:ext uri="{28A0092B-C50C-407E-A947-70E740481C1C}">
                <a14:useLocalDpi xmlns:a14="http://schemas.microsoft.com/office/drawing/2010/main" xmlns=""/>
              </a:ext>
            </a:extLst>
          </a:blip>
          <a:srcRect/>
          <a:stretch/>
        </p:blipFill>
        <p:spPr bwMode="auto">
          <a:xfrm>
            <a:off x="323528" y="1628798"/>
            <a:ext cx="4988595" cy="427207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文字方塊 6"/>
          <p:cNvSpPr txBox="1"/>
          <p:nvPr/>
        </p:nvSpPr>
        <p:spPr>
          <a:xfrm>
            <a:off x="5004048" y="3602452"/>
            <a:ext cx="3744416" cy="1138773"/>
          </a:xfrm>
          <a:prstGeom prst="rect">
            <a:avLst/>
          </a:prstGeom>
          <a:solidFill>
            <a:schemeClr val="bg1"/>
          </a:solidFill>
          <a:ln>
            <a:noFill/>
          </a:ln>
        </p:spPr>
        <p:txBody>
          <a:bodyPr wrap="square" rtlCol="0">
            <a:spAutoFit/>
          </a:bodyPr>
          <a:lstStyle/>
          <a:p>
            <a:pPr algn="ctr"/>
            <a:r>
              <a:rPr lang="zh-TW" altLang="en-US" sz="3000" dirty="0">
                <a:latin typeface="微軟正黑體" panose="020B0604030504040204" pitchFamily="34" charset="-120"/>
                <a:ea typeface="微軟正黑體" panose="020B0604030504040204" pitchFamily="34" charset="-120"/>
              </a:rPr>
              <a:t>每天至少刷牙</a:t>
            </a:r>
            <a:r>
              <a:rPr lang="en-US" altLang="zh-TW" sz="3600" b="1" dirty="0">
                <a:solidFill>
                  <a:srgbClr val="FF0000"/>
                </a:solidFill>
                <a:latin typeface="微軟正黑體" panose="020B0604030504040204" pitchFamily="34" charset="-120"/>
                <a:ea typeface="微軟正黑體" panose="020B0604030504040204" pitchFamily="34" charset="-120"/>
              </a:rPr>
              <a:t>2</a:t>
            </a:r>
            <a:r>
              <a:rPr lang="zh-TW" altLang="en-US" sz="3000" dirty="0">
                <a:latin typeface="微軟正黑體" panose="020B0604030504040204" pitchFamily="34" charset="-120"/>
                <a:ea typeface="微軟正黑體" panose="020B0604030504040204" pitchFamily="34" charset="-120"/>
              </a:rPr>
              <a:t>次，</a:t>
            </a:r>
            <a:endParaRPr lang="en-US" altLang="zh-TW" sz="3000" dirty="0">
              <a:latin typeface="微軟正黑體" panose="020B0604030504040204" pitchFamily="34" charset="-120"/>
              <a:ea typeface="微軟正黑體" panose="020B0604030504040204" pitchFamily="34" charset="-120"/>
            </a:endParaRPr>
          </a:p>
          <a:p>
            <a:pPr algn="ctr"/>
            <a:r>
              <a:rPr lang="zh-TW" altLang="en-US" sz="3000" dirty="0">
                <a:latin typeface="微軟正黑體" panose="020B0604030504040204" pitchFamily="34" charset="-120"/>
                <a:ea typeface="微軟正黑體" panose="020B0604030504040204" pitchFamily="34" charset="-120"/>
              </a:rPr>
              <a:t>特別是在</a:t>
            </a:r>
            <a:r>
              <a:rPr lang="zh-TW" altLang="en-US" sz="3200" b="1" u="sng" dirty="0">
                <a:solidFill>
                  <a:srgbClr val="0070C0"/>
                </a:solidFill>
                <a:latin typeface="微軟正黑體" panose="020B0604030504040204" pitchFamily="34" charset="-120"/>
                <a:ea typeface="微軟正黑體" panose="020B0604030504040204" pitchFamily="34" charset="-120"/>
              </a:rPr>
              <a:t>飯後</a:t>
            </a:r>
            <a:r>
              <a:rPr lang="zh-TW" altLang="en-US" sz="3000" dirty="0">
                <a:latin typeface="微軟正黑體" panose="020B0604030504040204" pitchFamily="34" charset="-120"/>
                <a:ea typeface="微軟正黑體" panose="020B0604030504040204" pitchFamily="34" charset="-120"/>
              </a:rPr>
              <a:t>及</a:t>
            </a:r>
            <a:r>
              <a:rPr lang="zh-TW" altLang="en-US" sz="3200" b="1" u="sng" dirty="0">
                <a:solidFill>
                  <a:srgbClr val="0070C0"/>
                </a:solidFill>
                <a:latin typeface="微軟正黑體" panose="020B0604030504040204" pitchFamily="34" charset="-120"/>
                <a:ea typeface="微軟正黑體" panose="020B0604030504040204" pitchFamily="34" charset="-120"/>
              </a:rPr>
              <a:t>睡前</a:t>
            </a:r>
          </a:p>
        </p:txBody>
      </p:sp>
      <p:pic>
        <p:nvPicPr>
          <p:cNvPr id="8" name="圖片 7"/>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4443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1619672" y="803944"/>
            <a:ext cx="7272808" cy="1080120"/>
          </a:xfrm>
        </p:spPr>
        <p:txBody>
          <a:bodyPr>
            <a:noAutofit/>
          </a:bodyPr>
          <a:lstStyle/>
          <a:p>
            <a:pPr marL="0" indent="0">
              <a:lnSpc>
                <a:spcPts val="3500"/>
              </a:lnSpc>
              <a:buNone/>
            </a:pPr>
            <a:r>
              <a:rPr lang="en-US" altLang="zh-TW" sz="3600" dirty="0">
                <a:latin typeface="微軟正黑體" panose="020B0604030504040204" pitchFamily="34" charset="-120"/>
                <a:ea typeface="微軟正黑體" panose="020B0604030504040204" pitchFamily="34" charset="-120"/>
              </a:rPr>
              <a:t>12. </a:t>
            </a:r>
            <a:r>
              <a:rPr lang="zh-TW" altLang="en-US" sz="3600" b="1" dirty="0">
                <a:latin typeface="微軟正黑體" panose="020B0604030504040204" pitchFamily="34" charset="-120"/>
                <a:ea typeface="微軟正黑體" panose="020B0604030504040204" pitchFamily="34" charset="-120"/>
              </a:rPr>
              <a:t>每次刷牙應該要刷幾分鐘</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pic>
        <p:nvPicPr>
          <p:cNvPr id="6146" name="Picture 2"/>
          <p:cNvPicPr>
            <a:picLocks noChangeAspect="1" noChangeArrowheads="1"/>
          </p:cNvPicPr>
          <p:nvPr/>
        </p:nvPicPr>
        <p:blipFill>
          <a:blip r:embed="rId2" cstate="email">
            <a:extLst>
              <a:ext uri="{28A0092B-C50C-407E-A947-70E740481C1C}">
                <a14:useLocalDpi xmlns:a14="http://schemas.microsoft.com/office/drawing/2010/main" xmlns=""/>
              </a:ext>
            </a:extLst>
          </a:blip>
          <a:srcRect/>
          <a:stretch>
            <a:fillRect/>
          </a:stretch>
        </p:blipFill>
        <p:spPr bwMode="auto">
          <a:xfrm>
            <a:off x="1763688" y="2758415"/>
            <a:ext cx="5675486" cy="31908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文字方塊 1"/>
          <p:cNvSpPr txBox="1"/>
          <p:nvPr/>
        </p:nvSpPr>
        <p:spPr>
          <a:xfrm>
            <a:off x="2189163" y="2062589"/>
            <a:ext cx="4824536" cy="707886"/>
          </a:xfrm>
          <a:prstGeom prst="rect">
            <a:avLst/>
          </a:prstGeom>
          <a:noFill/>
        </p:spPr>
        <p:txBody>
          <a:bodyPr wrap="square" rtlCol="0">
            <a:spAutoFit/>
          </a:bodyPr>
          <a:lstStyle/>
          <a:p>
            <a:r>
              <a:rPr lang="zh-TW" altLang="en-US" sz="3000" dirty="0">
                <a:latin typeface="微軟正黑體" panose="020B0604030504040204" pitchFamily="34" charset="-120"/>
                <a:ea typeface="微軟正黑體" panose="020B0604030504040204" pitchFamily="34" charset="-120"/>
              </a:rPr>
              <a:t>每次刷牙大約要刷</a:t>
            </a:r>
            <a:r>
              <a:rPr lang="zh-TW" altLang="en-US" sz="2800" dirty="0">
                <a:latin typeface="微軟正黑體" panose="020B0604030504040204" pitchFamily="34" charset="-120"/>
                <a:ea typeface="微軟正黑體" panose="020B0604030504040204" pitchFamily="34" charset="-120"/>
              </a:rPr>
              <a:t> </a:t>
            </a:r>
            <a:r>
              <a:rPr lang="en-US" altLang="zh-TW" sz="4000" b="1" dirty="0">
                <a:solidFill>
                  <a:srgbClr val="FF0000"/>
                </a:solidFill>
                <a:latin typeface="微軟正黑體" panose="020B0604030504040204" pitchFamily="34" charset="-120"/>
                <a:ea typeface="微軟正黑體" panose="020B0604030504040204" pitchFamily="34" charset="-120"/>
              </a:rPr>
              <a:t>2</a:t>
            </a:r>
            <a:r>
              <a:rPr lang="zh-TW" altLang="en-US" sz="3600" b="1" dirty="0">
                <a:solidFill>
                  <a:srgbClr val="FF0000"/>
                </a:solidFill>
                <a:latin typeface="微軟正黑體" panose="020B0604030504040204" pitchFamily="34" charset="-120"/>
                <a:ea typeface="微軟正黑體" panose="020B0604030504040204" pitchFamily="34" charset="-120"/>
              </a:rPr>
              <a:t> </a:t>
            </a:r>
            <a:r>
              <a:rPr lang="zh-TW" altLang="en-US" sz="3000" dirty="0">
                <a:latin typeface="微軟正黑體" panose="020B0604030504040204" pitchFamily="34" charset="-120"/>
                <a:ea typeface="微軟正黑體" panose="020B0604030504040204" pitchFamily="34" charset="-120"/>
              </a:rPr>
              <a:t>分鐘</a:t>
            </a:r>
          </a:p>
        </p:txBody>
      </p:sp>
      <p:pic>
        <p:nvPicPr>
          <p:cNvPr id="7" name="圖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607296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1619672" y="803944"/>
            <a:ext cx="7272808" cy="540060"/>
          </a:xfrm>
        </p:spPr>
        <p:txBody>
          <a:bodyPr>
            <a:noAutofit/>
          </a:bodyPr>
          <a:lstStyle/>
          <a:p>
            <a:pPr marL="0" indent="0">
              <a:lnSpc>
                <a:spcPts val="3500"/>
              </a:lnSpc>
              <a:buNone/>
            </a:pPr>
            <a:r>
              <a:rPr lang="en-US" altLang="zh-TW" sz="3600" dirty="0">
                <a:latin typeface="微軟正黑體" panose="020B0604030504040204" pitchFamily="34" charset="-120"/>
                <a:ea typeface="微軟正黑體" panose="020B0604030504040204" pitchFamily="34" charset="-120"/>
              </a:rPr>
              <a:t>13.</a:t>
            </a:r>
            <a:r>
              <a:rPr lang="zh-TW" altLang="en-US" sz="3600" dirty="0">
                <a:latin typeface="微軟正黑體" panose="020B0604030504040204" pitchFamily="34" charset="-120"/>
                <a:ea typeface="微軟正黑體" panose="020B0604030504040204" pitchFamily="34" charset="-120"/>
              </a:rPr>
              <a:t> 牙刷多久應該要替換一次</a:t>
            </a:r>
            <a:r>
              <a:rPr lang="en-US" altLang="zh-TW" sz="3600" dirty="0">
                <a:latin typeface="微軟正黑體" panose="020B0604030504040204" pitchFamily="34" charset="-120"/>
                <a:ea typeface="微軟正黑體" panose="020B0604030504040204" pitchFamily="34" charset="-120"/>
              </a:rPr>
              <a:t>?</a:t>
            </a:r>
            <a:endParaRPr lang="zh-TW" altLang="en-US" sz="3600" dirty="0">
              <a:latin typeface="微軟正黑體" panose="020B0604030504040204" pitchFamily="34" charset="-120"/>
              <a:ea typeface="微軟正黑體" panose="020B0604030504040204" pitchFamily="34" charset="-120"/>
            </a:endParaRPr>
          </a:p>
        </p:txBody>
      </p:sp>
      <p:pic>
        <p:nvPicPr>
          <p:cNvPr id="7170" name="Picture 2"/>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619672" y="2648596"/>
            <a:ext cx="5890535" cy="37327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文字方塊 7"/>
          <p:cNvSpPr txBox="1"/>
          <p:nvPr/>
        </p:nvSpPr>
        <p:spPr>
          <a:xfrm>
            <a:off x="1043608" y="1867471"/>
            <a:ext cx="6912768" cy="769441"/>
          </a:xfrm>
          <a:prstGeom prst="rect">
            <a:avLst/>
          </a:prstGeom>
          <a:noFill/>
        </p:spPr>
        <p:txBody>
          <a:bodyPr wrap="square" rtlCol="0">
            <a:spAutoFit/>
          </a:bodyPr>
          <a:lstStyle/>
          <a:p>
            <a:r>
              <a:rPr lang="zh-TW" altLang="en-US" sz="2800" dirty="0">
                <a:latin typeface="微軟正黑體" panose="020B0604030504040204" pitchFamily="34" charset="-120"/>
                <a:ea typeface="微軟正黑體" panose="020B0604030504040204" pitchFamily="34" charset="-120"/>
              </a:rPr>
              <a:t>  </a:t>
            </a:r>
            <a:r>
              <a:rPr lang="zh-TW" altLang="en-US" sz="3000" dirty="0">
                <a:latin typeface="微軟正黑體" panose="020B0604030504040204" pitchFamily="34" charset="-120"/>
                <a:ea typeface="微軟正黑體" panose="020B0604030504040204" pitchFamily="34" charset="-120"/>
              </a:rPr>
              <a:t>每</a:t>
            </a:r>
            <a:r>
              <a:rPr lang="zh-TW" altLang="en-US" sz="2800" dirty="0">
                <a:latin typeface="微軟正黑體" panose="020B0604030504040204" pitchFamily="34" charset="-120"/>
                <a:ea typeface="微軟正黑體" panose="020B0604030504040204" pitchFamily="34" charset="-120"/>
              </a:rPr>
              <a:t> </a:t>
            </a:r>
            <a:r>
              <a:rPr lang="en-US" altLang="zh-TW" sz="4400" b="1" dirty="0">
                <a:solidFill>
                  <a:srgbClr val="FF0000"/>
                </a:solidFill>
                <a:latin typeface="微軟正黑體" panose="020B0604030504040204" pitchFamily="34" charset="-120"/>
                <a:ea typeface="微軟正黑體" panose="020B0604030504040204" pitchFamily="34" charset="-120"/>
              </a:rPr>
              <a:t>3</a:t>
            </a:r>
            <a:r>
              <a:rPr lang="en-US" altLang="zh-TW" sz="4000" b="1" dirty="0">
                <a:solidFill>
                  <a:srgbClr val="FF0000"/>
                </a:solidFill>
                <a:latin typeface="微軟正黑體" panose="020B0604030504040204" pitchFamily="34" charset="-120"/>
                <a:ea typeface="微軟正黑體" panose="020B0604030504040204" pitchFamily="34" charset="-120"/>
              </a:rPr>
              <a:t> </a:t>
            </a:r>
            <a:r>
              <a:rPr lang="zh-TW" altLang="en-US" sz="3000" dirty="0">
                <a:latin typeface="微軟正黑體" panose="020B0604030504040204" pitchFamily="34" charset="-120"/>
                <a:ea typeface="微軟正黑體" panose="020B0604030504040204" pitchFamily="34" charset="-120"/>
              </a:rPr>
              <a:t>個月換一支、刷毛磨損時也要換</a:t>
            </a:r>
          </a:p>
        </p:txBody>
      </p:sp>
      <p:pic>
        <p:nvPicPr>
          <p:cNvPr id="7" name="圖片 6"/>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4443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1619672" y="803944"/>
            <a:ext cx="7272808" cy="1080120"/>
          </a:xfrm>
        </p:spPr>
        <p:txBody>
          <a:bodyPr>
            <a:noAutofit/>
          </a:bodyPr>
          <a:lstStyle/>
          <a:p>
            <a:pPr marL="0" indent="0">
              <a:lnSpc>
                <a:spcPts val="3600"/>
              </a:lnSpc>
              <a:buNone/>
            </a:pPr>
            <a:r>
              <a:rPr lang="en-US" altLang="zh-TW" sz="3600" dirty="0">
                <a:latin typeface="微軟正黑體" panose="020B0604030504040204" pitchFamily="34" charset="-120"/>
                <a:ea typeface="微軟正黑體" panose="020B0604030504040204" pitchFamily="34" charset="-120"/>
              </a:rPr>
              <a:t>14. </a:t>
            </a:r>
            <a:r>
              <a:rPr lang="zh-TW" altLang="en-US" sz="3600" b="1" dirty="0">
                <a:latin typeface="微軟正黑體" panose="020B0604030504040204" pitchFamily="34" charset="-120"/>
                <a:ea typeface="微軟正黑體" panose="020B0604030504040204" pitchFamily="34" charset="-120"/>
              </a:rPr>
              <a:t>為什麼除了用牙刷刷牙之外還</a:t>
            </a:r>
            <a:endParaRPr lang="en-US" altLang="zh-TW" sz="3600" b="1" dirty="0">
              <a:latin typeface="微軟正黑體" panose="020B0604030504040204" pitchFamily="34" charset="-120"/>
              <a:ea typeface="微軟正黑體" panose="020B0604030504040204" pitchFamily="34" charset="-120"/>
            </a:endParaRPr>
          </a:p>
          <a:p>
            <a:pPr marL="0" indent="0">
              <a:lnSpc>
                <a:spcPts val="3600"/>
              </a:lnSpc>
              <a:buNone/>
            </a:pPr>
            <a:r>
              <a:rPr lang="zh-TW" altLang="en-US" sz="3600" b="1" dirty="0">
                <a:latin typeface="微軟正黑體" panose="020B0604030504040204" pitchFamily="34" charset="-120"/>
                <a:ea typeface="微軟正黑體" panose="020B0604030504040204" pitchFamily="34" charset="-120"/>
              </a:rPr>
              <a:t>       要使用牙線</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pic>
        <p:nvPicPr>
          <p:cNvPr id="10242" name="Picture 2"/>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l="2357"/>
          <a:stretch/>
        </p:blipFill>
        <p:spPr bwMode="auto">
          <a:xfrm>
            <a:off x="2028824" y="3212976"/>
            <a:ext cx="5019421" cy="277460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文字方塊 6"/>
          <p:cNvSpPr txBox="1"/>
          <p:nvPr/>
        </p:nvSpPr>
        <p:spPr>
          <a:xfrm>
            <a:off x="2239771" y="2636912"/>
            <a:ext cx="4780501" cy="553998"/>
          </a:xfrm>
          <a:prstGeom prst="rect">
            <a:avLst/>
          </a:prstGeom>
          <a:noFill/>
        </p:spPr>
        <p:txBody>
          <a:bodyPr wrap="square" rtlCol="0">
            <a:spAutoFit/>
          </a:bodyPr>
          <a:lstStyle/>
          <a:p>
            <a:r>
              <a:rPr lang="zh-TW" altLang="en-US" sz="3000" b="1" dirty="0">
                <a:solidFill>
                  <a:srgbClr val="0070C0"/>
                </a:solidFill>
                <a:latin typeface="微軟正黑體" panose="020B0604030504040204" pitchFamily="34" charset="-120"/>
                <a:ea typeface="微軟正黑體" panose="020B0604030504040204" pitchFamily="34" charset="-120"/>
              </a:rPr>
              <a:t>因為牙齒縫隙牙刷刷不到</a:t>
            </a:r>
          </a:p>
        </p:txBody>
      </p:sp>
      <p:pic>
        <p:nvPicPr>
          <p:cNvPr id="8" name="圖片 7"/>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444356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內容版面配置區 2"/>
          <p:cNvSpPr>
            <a:spLocks noGrp="1"/>
          </p:cNvSpPr>
          <p:nvPr>
            <p:ph idx="1"/>
          </p:nvPr>
        </p:nvSpPr>
        <p:spPr>
          <a:xfrm>
            <a:off x="1835696" y="803944"/>
            <a:ext cx="7056784" cy="1080120"/>
          </a:xfrm>
        </p:spPr>
        <p:txBody>
          <a:bodyPr>
            <a:noAutofit/>
          </a:bodyPr>
          <a:lstStyle/>
          <a:p>
            <a:pPr marL="0" indent="0">
              <a:lnSpc>
                <a:spcPts val="3600"/>
              </a:lnSpc>
              <a:buNone/>
            </a:pPr>
            <a:r>
              <a:rPr lang="en-US" altLang="zh-TW" sz="3600" dirty="0">
                <a:latin typeface="微軟正黑體" panose="020B0604030504040204" pitchFamily="34" charset="-120"/>
                <a:ea typeface="微軟正黑體" panose="020B0604030504040204" pitchFamily="34" charset="-120"/>
              </a:rPr>
              <a:t>15. </a:t>
            </a:r>
            <a:r>
              <a:rPr lang="zh-TW" altLang="en-US" sz="3600" b="1" dirty="0">
                <a:latin typeface="微軟正黑體" panose="020B0604030504040204" pitchFamily="34" charset="-120"/>
                <a:ea typeface="微軟正黑體" panose="020B0604030504040204" pitchFamily="34" charset="-120"/>
              </a:rPr>
              <a:t>多久應該看一次牙醫</a:t>
            </a:r>
            <a:r>
              <a:rPr lang="en-US" altLang="zh-TW" sz="3600" b="1" dirty="0">
                <a:latin typeface="微軟正黑體" panose="020B0604030504040204" pitchFamily="34" charset="-120"/>
                <a:ea typeface="微軟正黑體" panose="020B0604030504040204" pitchFamily="34" charset="-120"/>
              </a:rPr>
              <a:t>?</a:t>
            </a:r>
            <a:endParaRPr lang="zh-TW" altLang="en-US" sz="3600" b="1" dirty="0">
              <a:latin typeface="微軟正黑體" panose="020B0604030504040204" pitchFamily="34" charset="-120"/>
              <a:ea typeface="微軟正黑體" panose="020B0604030504040204" pitchFamily="34" charset="-120"/>
            </a:endParaRPr>
          </a:p>
        </p:txBody>
      </p:sp>
      <p:sp>
        <p:nvSpPr>
          <p:cNvPr id="7" name="文字方塊 6"/>
          <p:cNvSpPr txBox="1"/>
          <p:nvPr/>
        </p:nvSpPr>
        <p:spPr>
          <a:xfrm>
            <a:off x="395536" y="3212976"/>
            <a:ext cx="4780501" cy="707886"/>
          </a:xfrm>
          <a:prstGeom prst="rect">
            <a:avLst/>
          </a:prstGeom>
          <a:noFill/>
        </p:spPr>
        <p:txBody>
          <a:bodyPr wrap="square" rtlCol="0">
            <a:spAutoFit/>
          </a:bodyPr>
          <a:lstStyle/>
          <a:p>
            <a:r>
              <a:rPr lang="zh-TW" altLang="en-US" sz="3000" dirty="0">
                <a:latin typeface="微軟正黑體" panose="020B0604030504040204" pitchFamily="34" charset="-120"/>
                <a:ea typeface="微軟正黑體" panose="020B0604030504040204" pitchFamily="34" charset="-120"/>
              </a:rPr>
              <a:t>每</a:t>
            </a:r>
            <a:r>
              <a:rPr lang="zh-TW" altLang="en-US" sz="4000" b="1" dirty="0">
                <a:solidFill>
                  <a:srgbClr val="0070C0"/>
                </a:solidFill>
                <a:latin typeface="微軟正黑體" panose="020B0604030504040204" pitchFamily="34" charset="-120"/>
                <a:ea typeface="微軟正黑體" panose="020B0604030504040204" pitchFamily="34" charset="-120"/>
              </a:rPr>
              <a:t>半年</a:t>
            </a:r>
            <a:r>
              <a:rPr lang="zh-TW" altLang="en-US" sz="3000" dirty="0">
                <a:latin typeface="微軟正黑體" panose="020B0604030504040204" pitchFamily="34" charset="-120"/>
                <a:ea typeface="微軟正黑體" panose="020B0604030504040204" pitchFamily="34" charset="-120"/>
              </a:rPr>
              <a:t>看一次牙醫</a:t>
            </a:r>
          </a:p>
        </p:txBody>
      </p:sp>
      <p:pic>
        <p:nvPicPr>
          <p:cNvPr id="8" name="Picture 3"/>
          <p:cNvPicPr>
            <a:picLocks noChangeAspect="1" noChangeArrowheads="1"/>
          </p:cNvPicPr>
          <p:nvPr/>
        </p:nvPicPr>
        <p:blipFill rotWithShape="1">
          <a:blip r:embed="rId2" cstate="print">
            <a:extLst>
              <a:ext uri="{BEBA8EAE-BF5A-486C-A8C5-ECC9F3942E4B}">
                <a14:imgProps xmlns:a14="http://schemas.microsoft.com/office/drawing/2010/main" xmlns="">
                  <a14:imgLayer r:embed="rId3">
                    <a14:imgEffect>
                      <a14:backgroundRemoval t="380" b="100000" l="0" r="99240"/>
                    </a14:imgEffect>
                  </a14:imgLayer>
                </a14:imgProps>
              </a:ext>
              <a:ext uri="{28A0092B-C50C-407E-A947-70E740481C1C}">
                <a14:useLocalDpi xmlns:a14="http://schemas.microsoft.com/office/drawing/2010/main" xmlns=""/>
              </a:ext>
            </a:extLst>
          </a:blip>
          <a:srcRect/>
          <a:stretch/>
        </p:blipFill>
        <p:spPr bwMode="auto">
          <a:xfrm>
            <a:off x="3923928" y="1847632"/>
            <a:ext cx="4415830" cy="414645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9" name="圖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213609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endParaRPr lang="zh-TW" altLang="en-US" dirty="0"/>
          </a:p>
        </p:txBody>
      </p:sp>
      <p:pic>
        <p:nvPicPr>
          <p:cNvPr id="1026" name="Picture 2" descr="D:\Users\pegyin\Pictures\TD_005_Street_Hero_Shot.jpg"/>
          <p:cNvPicPr>
            <a:picLocks noChangeAspect="1" noChangeArrowheads="1"/>
          </p:cNvPicPr>
          <p:nvPr/>
        </p:nvPicPr>
        <p:blipFill rotWithShape="1">
          <a:blip r:embed="rId2" cstate="email">
            <a:extLst>
              <a:ext uri="{BEBA8EAE-BF5A-486C-A8C5-ECC9F3942E4B}">
                <a14:imgProps xmlns:a14="http://schemas.microsoft.com/office/drawing/2010/main" xmlns="">
                  <a14:imgLayer r:embed="rId3">
                    <a14:imgEffect>
                      <a14:brightnessContrast bright="14000"/>
                    </a14:imgEffect>
                  </a14:imgLayer>
                </a14:imgProps>
              </a:ext>
              <a:ext uri="{28A0092B-C50C-407E-A947-70E740481C1C}">
                <a14:useLocalDpi xmlns:a14="http://schemas.microsoft.com/office/drawing/2010/main" xmlns=""/>
              </a:ext>
            </a:extLst>
          </a:blip>
          <a:srcRect/>
          <a:stretch/>
        </p:blipFill>
        <p:spPr bwMode="auto">
          <a:xfrm>
            <a:off x="0" y="0"/>
            <a:ext cx="9173642"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12" name="文字方塊 11"/>
          <p:cNvSpPr txBox="1"/>
          <p:nvPr/>
        </p:nvSpPr>
        <p:spPr>
          <a:xfrm>
            <a:off x="571947" y="620688"/>
            <a:ext cx="8303002" cy="1600438"/>
          </a:xfrm>
          <a:prstGeom prst="rect">
            <a:avLst/>
          </a:prstGeom>
          <a:noFill/>
        </p:spPr>
        <p:txBody>
          <a:bodyPr wrap="square" rtlCol="0">
            <a:spAutoFit/>
          </a:bodyPr>
          <a:lstStyle/>
          <a:p>
            <a:pPr algn="ctr"/>
            <a:r>
              <a:rPr lang="zh-TW" altLang="en-US" sz="4400" dirty="0">
                <a:latin typeface="微軟正黑體" panose="020B0604030504040204" pitchFamily="34" charset="-120"/>
                <a:ea typeface="微軟正黑體" panose="020B0604030504040204" pitchFamily="34" charset="-120"/>
              </a:rPr>
              <a:t>讓我們一起成為快樂的</a:t>
            </a:r>
            <a:endParaRPr lang="en-US" altLang="zh-TW" sz="4400" dirty="0">
              <a:latin typeface="微軟正黑體" panose="020B0604030504040204" pitchFamily="34" charset="-120"/>
              <a:ea typeface="微軟正黑體" panose="020B0604030504040204" pitchFamily="34" charset="-120"/>
            </a:endParaRPr>
          </a:p>
          <a:p>
            <a:pPr algn="ctr"/>
            <a:r>
              <a:rPr lang="zh-TW" altLang="en-US" sz="5400" b="1" dirty="0">
                <a:solidFill>
                  <a:srgbClr val="FF0000"/>
                </a:solidFill>
                <a:latin typeface="微軟正黑體" panose="020B0604030504040204" pitchFamily="34" charset="-120"/>
                <a:ea typeface="微軟正黑體" panose="020B0604030504040204" pitchFamily="34" charset="-120"/>
              </a:rPr>
              <a:t>牙齒守護者</a:t>
            </a:r>
          </a:p>
        </p:txBody>
      </p:sp>
      <p:pic>
        <p:nvPicPr>
          <p:cNvPr id="4" name="圖片 3"/>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779912" y="2708920"/>
            <a:ext cx="2591172" cy="2637915"/>
          </a:xfrm>
          <a:prstGeom prst="rect">
            <a:avLst/>
          </a:prstGeom>
        </p:spPr>
      </p:pic>
    </p:spTree>
    <p:extLst>
      <p:ext uri="{BB962C8B-B14F-4D97-AF65-F5344CB8AC3E}">
        <p14:creationId xmlns:p14="http://schemas.microsoft.com/office/powerpoint/2010/main" xmlns="" val="1003587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dirty="0">
                <a:latin typeface="微軟正黑體" panose="020B0604030504040204" pitchFamily="34" charset="-120"/>
                <a:ea typeface="微軟正黑體" panose="020B0604030504040204" pitchFamily="34" charset="-120"/>
              </a:rPr>
              <a:t>請你想一想</a:t>
            </a:r>
            <a:r>
              <a:rPr lang="en-US" altLang="zh-TW" b="1" dirty="0">
                <a:latin typeface="微軟正黑體" panose="020B0604030504040204" pitchFamily="34" charset="-120"/>
                <a:ea typeface="微軟正黑體" panose="020B0604030504040204" pitchFamily="34" charset="-120"/>
              </a:rPr>
              <a:t>…… </a:t>
            </a:r>
            <a:endParaRPr lang="zh-TW" altLang="en-US" b="1" dirty="0">
              <a:latin typeface="微軟正黑體" panose="020B0604030504040204" pitchFamily="34" charset="-120"/>
              <a:ea typeface="微軟正黑體" panose="020B0604030504040204" pitchFamily="34" charset="-120"/>
            </a:endParaRPr>
          </a:p>
        </p:txBody>
      </p:sp>
      <p:sp>
        <p:nvSpPr>
          <p:cNvPr id="3" name="內容版面配置區 2"/>
          <p:cNvSpPr>
            <a:spLocks noGrp="1"/>
          </p:cNvSpPr>
          <p:nvPr>
            <p:ph idx="1"/>
          </p:nvPr>
        </p:nvSpPr>
        <p:spPr>
          <a:xfrm>
            <a:off x="755576" y="1766714"/>
            <a:ext cx="7931224" cy="2166342"/>
          </a:xfrm>
        </p:spPr>
        <p:txBody>
          <a:bodyPr>
            <a:noAutofit/>
          </a:bodyPr>
          <a:lstStyle/>
          <a:p>
            <a:pPr lvl="4">
              <a:buFont typeface="Wingdings" panose="05000000000000000000" pitchFamily="2" charset="2"/>
              <a:buChar char="ü"/>
            </a:pPr>
            <a:r>
              <a:rPr lang="zh-TW" altLang="en-US" sz="3600" b="1" dirty="0">
                <a:solidFill>
                  <a:srgbClr val="0070C0"/>
                </a:solidFill>
                <a:latin typeface="微軟正黑體" panose="020B0604030504040204" pitchFamily="34" charset="-120"/>
                <a:ea typeface="微軟正黑體" panose="020B0604030504040204" pitchFamily="34" charset="-120"/>
              </a:rPr>
              <a:t> 你有幾顆牙齒</a:t>
            </a:r>
            <a:r>
              <a:rPr lang="en-US" altLang="zh-TW" sz="3600" b="1" dirty="0">
                <a:solidFill>
                  <a:srgbClr val="0070C0"/>
                </a:solidFill>
                <a:latin typeface="微軟正黑體" panose="020B0604030504040204" pitchFamily="34" charset="-120"/>
                <a:ea typeface="微軟正黑體" panose="020B0604030504040204" pitchFamily="34" charset="-120"/>
              </a:rPr>
              <a:t>?</a:t>
            </a:r>
          </a:p>
          <a:p>
            <a:pPr lvl="4">
              <a:buFont typeface="Wingdings" panose="05000000000000000000" pitchFamily="2" charset="2"/>
              <a:buChar char="ü"/>
            </a:pPr>
            <a:r>
              <a:rPr lang="zh-TW" altLang="en-US" sz="3600" b="1" dirty="0">
                <a:solidFill>
                  <a:srgbClr val="0070C0"/>
                </a:solidFill>
                <a:latin typeface="微軟正黑體" panose="020B0604030504040204" pitchFamily="34" charset="-120"/>
                <a:ea typeface="微軟正黑體" panose="020B0604030504040204" pitchFamily="34" charset="-120"/>
              </a:rPr>
              <a:t> 你認識它們嗎</a:t>
            </a:r>
            <a:r>
              <a:rPr lang="en-US" altLang="zh-TW" sz="3600" b="1" dirty="0">
                <a:solidFill>
                  <a:srgbClr val="0070C0"/>
                </a:solidFill>
                <a:latin typeface="微軟正黑體" panose="020B0604030504040204" pitchFamily="34" charset="-120"/>
                <a:ea typeface="微軟正黑體" panose="020B0604030504040204" pitchFamily="34" charset="-120"/>
              </a:rPr>
              <a:t>? </a:t>
            </a:r>
            <a:r>
              <a:rPr lang="zh-TW" altLang="en-US" sz="3600" b="1" dirty="0">
                <a:solidFill>
                  <a:srgbClr val="0070C0"/>
                </a:solidFill>
                <a:latin typeface="微軟正黑體" panose="020B0604030504040204" pitchFamily="34" charset="-120"/>
                <a:ea typeface="微軟正黑體" panose="020B0604030504040204" pitchFamily="34" charset="-120"/>
              </a:rPr>
              <a:t> </a:t>
            </a:r>
            <a:endParaRPr lang="en-US" altLang="zh-TW" sz="3600" b="1" dirty="0">
              <a:solidFill>
                <a:srgbClr val="0070C0"/>
              </a:solidFill>
              <a:latin typeface="微軟正黑體" panose="020B0604030504040204" pitchFamily="34" charset="-120"/>
              <a:ea typeface="微軟正黑體" panose="020B0604030504040204" pitchFamily="34" charset="-120"/>
            </a:endParaRPr>
          </a:p>
        </p:txBody>
      </p:sp>
      <p:pic>
        <p:nvPicPr>
          <p:cNvPr id="5" name="Picture 2" descr="D:\Users\pegyin\Desktop\Dr Rabbit 2.jpg"/>
          <p:cNvPicPr>
            <a:picLocks noChangeAspect="1" noChangeArrowheads="1"/>
          </p:cNvPicPr>
          <p:nvPr/>
        </p:nvPicPr>
        <p:blipFill>
          <a:blip r:embed="rId3" cstate="email">
            <a:extLst>
              <a:ext uri="{BEBA8EAE-BF5A-486C-A8C5-ECC9F3942E4B}">
                <a14:imgProps xmlns:a14="http://schemas.microsoft.com/office/drawing/2010/main" xmlns="">
                  <a14:imgLayer r:embed="rId4">
                    <a14:imgEffect>
                      <a14:backgroundRemoval t="219" b="99563" l="1889" r="97985">
                        <a14:foregroundMark x1="27834" y1="95192" x2="27834" y2="95192"/>
                        <a14:foregroundMark x1="90176" y1="93313" x2="90176" y2="93313"/>
                      </a14:backgroundRemoval>
                    </a14:imgEffect>
                  </a14:imgLayer>
                </a14:imgProps>
              </a:ext>
              <a:ext uri="{28A0092B-C50C-407E-A947-70E740481C1C}">
                <a14:useLocalDpi xmlns:a14="http://schemas.microsoft.com/office/drawing/2010/main" xmlns=""/>
              </a:ext>
            </a:extLst>
          </a:blip>
          <a:srcRect/>
          <a:stretch>
            <a:fillRect/>
          </a:stretch>
        </p:blipFill>
        <p:spPr bwMode="auto">
          <a:xfrm>
            <a:off x="611560" y="759545"/>
            <a:ext cx="1997199" cy="533375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圖片 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985822" y="4653136"/>
            <a:ext cx="1976434" cy="2012087"/>
          </a:xfrm>
          <a:prstGeom prst="rect">
            <a:avLst/>
          </a:prstGeom>
        </p:spPr>
      </p:pic>
    </p:spTree>
    <p:extLst>
      <p:ext uri="{BB962C8B-B14F-4D97-AF65-F5344CB8AC3E}">
        <p14:creationId xmlns:p14="http://schemas.microsoft.com/office/powerpoint/2010/main" xmlns="" val="596721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內容版面配置區 2"/>
          <p:cNvSpPr>
            <a:spLocks noGrp="1"/>
          </p:cNvSpPr>
          <p:nvPr>
            <p:ph idx="1"/>
          </p:nvPr>
        </p:nvSpPr>
        <p:spPr/>
        <p:txBody>
          <a:bodyPr/>
          <a:lstStyle/>
          <a:p>
            <a:endParaRPr lang="zh-TW" altLang="en-US"/>
          </a:p>
        </p:txBody>
      </p:sp>
      <p:pic>
        <p:nvPicPr>
          <p:cNvPr id="4" name="Picture 2"/>
          <p:cNvPicPr>
            <a:picLocks noChangeAspect="1" noChangeArrowheads="1"/>
          </p:cNvPicPr>
          <p:nvPr/>
        </p:nvPicPr>
        <p:blipFill rotWithShape="1">
          <a:blip r:embed="rId3" cstate="email">
            <a:extLst>
              <a:ext uri="{28A0092B-C50C-407E-A947-70E740481C1C}">
                <a14:useLocalDpi xmlns:a14="http://schemas.microsoft.com/office/drawing/2010/main" xmlns=""/>
              </a:ext>
            </a:extLst>
          </a:blip>
          <a:srcRect/>
          <a:stretch/>
        </p:blipFill>
        <p:spPr bwMode="auto">
          <a:xfrm>
            <a:off x="-15381" y="1344167"/>
            <a:ext cx="9144002" cy="551383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4" cstate="print">
            <a:extLst>
              <a:ext uri="{28A0092B-C50C-407E-A947-70E740481C1C}">
                <a14:useLocalDpi xmlns:a14="http://schemas.microsoft.com/office/drawing/2010/main" xmlns=""/>
              </a:ext>
            </a:extLst>
          </a:blip>
          <a:srcRect/>
          <a:stretch/>
        </p:blipFill>
        <p:spPr bwMode="auto">
          <a:xfrm>
            <a:off x="0" y="1777408"/>
            <a:ext cx="2335148" cy="50805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2" name="Picture 2"/>
          <p:cNvPicPr>
            <a:picLocks noChangeAspect="1" noChangeArrowheads="1"/>
          </p:cNvPicPr>
          <p:nvPr/>
        </p:nvPicPr>
        <p:blipFill rotWithShape="1">
          <a:blip r:embed="rId5" cstate="print">
            <a:extLst>
              <a:ext uri="{28A0092B-C50C-407E-A947-70E740481C1C}">
                <a14:useLocalDpi xmlns:a14="http://schemas.microsoft.com/office/drawing/2010/main" xmlns=""/>
              </a:ext>
            </a:extLst>
          </a:blip>
          <a:srcRect/>
          <a:stretch/>
        </p:blipFill>
        <p:spPr bwMode="auto">
          <a:xfrm rot="10800000">
            <a:off x="6588225" y="2420888"/>
            <a:ext cx="507504" cy="295232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4" cstate="print">
            <a:extLst>
              <a:ext uri="{28A0092B-C50C-407E-A947-70E740481C1C}">
                <a14:useLocalDpi xmlns:a14="http://schemas.microsoft.com/office/drawing/2010/main" xmlns=""/>
              </a:ext>
            </a:extLst>
          </a:blip>
          <a:srcRect/>
          <a:stretch/>
        </p:blipFill>
        <p:spPr bwMode="auto">
          <a:xfrm>
            <a:off x="7020272" y="1574072"/>
            <a:ext cx="2123728" cy="528678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4" name="文字方塊 23"/>
          <p:cNvSpPr txBox="1"/>
          <p:nvPr/>
        </p:nvSpPr>
        <p:spPr>
          <a:xfrm>
            <a:off x="6584776" y="2420888"/>
            <a:ext cx="1371600"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琺瑯質</a:t>
            </a:r>
          </a:p>
        </p:txBody>
      </p:sp>
      <p:sp>
        <p:nvSpPr>
          <p:cNvPr id="25" name="文字方塊 24"/>
          <p:cNvSpPr txBox="1"/>
          <p:nvPr/>
        </p:nvSpPr>
        <p:spPr>
          <a:xfrm>
            <a:off x="6584776" y="3140968"/>
            <a:ext cx="1371600"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牙齦</a:t>
            </a:r>
          </a:p>
        </p:txBody>
      </p:sp>
      <p:sp>
        <p:nvSpPr>
          <p:cNvPr id="26" name="文字方塊 25"/>
          <p:cNvSpPr txBox="1"/>
          <p:nvPr/>
        </p:nvSpPr>
        <p:spPr>
          <a:xfrm>
            <a:off x="6584776" y="3861048"/>
            <a:ext cx="1371600"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牙本質</a:t>
            </a:r>
          </a:p>
        </p:txBody>
      </p:sp>
      <p:sp>
        <p:nvSpPr>
          <p:cNvPr id="27" name="文字方塊 26"/>
          <p:cNvSpPr txBox="1"/>
          <p:nvPr/>
        </p:nvSpPr>
        <p:spPr>
          <a:xfrm>
            <a:off x="6656784" y="4623519"/>
            <a:ext cx="1371600"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牙髓</a:t>
            </a:r>
          </a:p>
        </p:txBody>
      </p:sp>
      <p:pic>
        <p:nvPicPr>
          <p:cNvPr id="28" name="Picture 2"/>
          <p:cNvPicPr>
            <a:picLocks noChangeAspect="1" noChangeArrowheads="1"/>
          </p:cNvPicPr>
          <p:nvPr/>
        </p:nvPicPr>
        <p:blipFill rotWithShape="1">
          <a:blip r:embed="rId5" cstate="print">
            <a:extLst>
              <a:ext uri="{28A0092B-C50C-407E-A947-70E740481C1C}">
                <a14:useLocalDpi xmlns:a14="http://schemas.microsoft.com/office/drawing/2010/main" xmlns=""/>
              </a:ext>
            </a:extLst>
          </a:blip>
          <a:srcRect/>
          <a:stretch/>
        </p:blipFill>
        <p:spPr bwMode="auto">
          <a:xfrm>
            <a:off x="2234531" y="2386952"/>
            <a:ext cx="609277" cy="262622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文字方塊 28"/>
          <p:cNvSpPr txBox="1"/>
          <p:nvPr/>
        </p:nvSpPr>
        <p:spPr>
          <a:xfrm>
            <a:off x="1803083" y="2386952"/>
            <a:ext cx="936104"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牙冠</a:t>
            </a:r>
          </a:p>
        </p:txBody>
      </p:sp>
      <p:sp>
        <p:nvSpPr>
          <p:cNvPr id="30" name="文字方塊 29"/>
          <p:cNvSpPr txBox="1"/>
          <p:nvPr/>
        </p:nvSpPr>
        <p:spPr>
          <a:xfrm>
            <a:off x="1826489" y="4595936"/>
            <a:ext cx="1017319" cy="461665"/>
          </a:xfrm>
          <a:prstGeom prst="rect">
            <a:avLst/>
          </a:prstGeom>
          <a:noFill/>
        </p:spPr>
        <p:txBody>
          <a:bodyPr wrap="square" rtlCol="0">
            <a:spAutoFit/>
          </a:bodyPr>
          <a:lstStyle/>
          <a:p>
            <a:r>
              <a:rPr lang="zh-TW" altLang="en-US" sz="2400" b="1" dirty="0">
                <a:latin typeface="微軟正黑體" panose="020B0604030504040204" pitchFamily="34" charset="-120"/>
                <a:ea typeface="微軟正黑體" panose="020B0604030504040204" pitchFamily="34" charset="-120"/>
              </a:rPr>
              <a:t>牙根</a:t>
            </a:r>
          </a:p>
        </p:txBody>
      </p:sp>
      <p:sp>
        <p:nvSpPr>
          <p:cNvPr id="35" name="文字方塊 34"/>
          <p:cNvSpPr txBox="1"/>
          <p:nvPr/>
        </p:nvSpPr>
        <p:spPr>
          <a:xfrm>
            <a:off x="1882552" y="350798"/>
            <a:ext cx="5400600" cy="769441"/>
          </a:xfrm>
          <a:prstGeom prst="rect">
            <a:avLst/>
          </a:prstGeom>
          <a:noFill/>
        </p:spPr>
        <p:txBody>
          <a:bodyPr wrap="square" rtlCol="0">
            <a:spAutoFit/>
          </a:bodyPr>
          <a:lstStyle/>
          <a:p>
            <a:pPr algn="ctr"/>
            <a:r>
              <a:rPr lang="zh-TW" altLang="en-US" sz="4400" b="1" dirty="0">
                <a:latin typeface="微軟正黑體" panose="020B0604030504040204" pitchFamily="34" charset="-120"/>
                <a:ea typeface="微軟正黑體" panose="020B0604030504040204" pitchFamily="34" charset="-120"/>
              </a:rPr>
              <a:t>牙 齒 的 結 構</a:t>
            </a:r>
          </a:p>
        </p:txBody>
      </p:sp>
      <p:sp>
        <p:nvSpPr>
          <p:cNvPr id="16" name="矩形 15"/>
          <p:cNvSpPr/>
          <p:nvPr/>
        </p:nvSpPr>
        <p:spPr>
          <a:xfrm>
            <a:off x="1200150" y="1344167"/>
            <a:ext cx="7044258" cy="5181177"/>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7" name="圖片 16"/>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204180768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1"/>
          <p:cNvSpPr txBox="1">
            <a:spLocks/>
          </p:cNvSpPr>
          <p:nvPr/>
        </p:nvSpPr>
        <p:spPr>
          <a:xfrm>
            <a:off x="457199" y="332656"/>
            <a:ext cx="8229600" cy="778098"/>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zh-TW" altLang="en-US" b="1" dirty="0">
                <a:latin typeface="微軟正黑體" panose="020B0604030504040204" pitchFamily="34" charset="-120"/>
                <a:ea typeface="微軟正黑體" panose="020B0604030504040204" pitchFamily="34" charset="-120"/>
              </a:rPr>
              <a:t>認 識 乳 牙</a:t>
            </a:r>
          </a:p>
        </p:txBody>
      </p:sp>
      <p:sp>
        <p:nvSpPr>
          <p:cNvPr id="6" name="文字方塊 5"/>
          <p:cNvSpPr txBox="1"/>
          <p:nvPr/>
        </p:nvSpPr>
        <p:spPr>
          <a:xfrm>
            <a:off x="1619672" y="1556403"/>
            <a:ext cx="2016222" cy="369332"/>
          </a:xfrm>
          <a:prstGeom prst="rect">
            <a:avLst/>
          </a:prstGeom>
          <a:solidFill>
            <a:schemeClr val="bg1"/>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上 排 牙 齒</a:t>
            </a:r>
          </a:p>
        </p:txBody>
      </p:sp>
      <p:sp>
        <p:nvSpPr>
          <p:cNvPr id="7" name="文字方塊 6"/>
          <p:cNvSpPr txBox="1"/>
          <p:nvPr/>
        </p:nvSpPr>
        <p:spPr>
          <a:xfrm>
            <a:off x="1619672" y="6053944"/>
            <a:ext cx="2016222" cy="369332"/>
          </a:xfrm>
          <a:prstGeom prst="rect">
            <a:avLst/>
          </a:prstGeom>
          <a:solidFill>
            <a:schemeClr val="bg1"/>
          </a:solidFill>
        </p:spPr>
        <p:txBody>
          <a:bodyPr wrap="square" rtlCol="0">
            <a:spAutoFit/>
          </a:bodyPr>
          <a:lstStyle/>
          <a:p>
            <a:pPr algn="ctr"/>
            <a:r>
              <a:rPr lang="zh-TW" altLang="en-US" b="1" dirty="0">
                <a:latin typeface="微軟正黑體" panose="020B0604030504040204" pitchFamily="34" charset="-120"/>
                <a:ea typeface="微軟正黑體" panose="020B0604030504040204" pitchFamily="34" charset="-120"/>
              </a:rPr>
              <a:t>下 排 牙 齒</a:t>
            </a:r>
          </a:p>
        </p:txBody>
      </p:sp>
      <p:sp>
        <p:nvSpPr>
          <p:cNvPr id="8" name="文字方塊 7"/>
          <p:cNvSpPr txBox="1"/>
          <p:nvPr/>
        </p:nvSpPr>
        <p:spPr>
          <a:xfrm>
            <a:off x="6744767" y="1412776"/>
            <a:ext cx="1152128" cy="2208297"/>
          </a:xfrm>
          <a:prstGeom prst="rect">
            <a:avLst/>
          </a:prstGeom>
          <a:solidFill>
            <a:schemeClr val="bg1"/>
          </a:solidFill>
        </p:spPr>
        <p:txBody>
          <a:bodyPr wrap="square" rtlCol="0">
            <a:spAutoFit/>
          </a:bodyPr>
          <a:lstStyle/>
          <a:p>
            <a:pPr>
              <a:lnSpc>
                <a:spcPts val="3300"/>
              </a:lnSpc>
            </a:pPr>
            <a:r>
              <a:rPr lang="zh-TW" altLang="en-US" b="1" dirty="0">
                <a:latin typeface="微軟正黑體" panose="020B0604030504040204" pitchFamily="34" charset="-120"/>
                <a:ea typeface="微軟正黑體" panose="020B0604030504040204" pitchFamily="34" charset="-120"/>
              </a:rPr>
              <a:t>正中門牙</a:t>
            </a:r>
          </a:p>
          <a:p>
            <a:pPr>
              <a:lnSpc>
                <a:spcPts val="3300"/>
              </a:lnSpc>
            </a:pPr>
            <a:r>
              <a:rPr lang="zh-TW" altLang="en-US" b="1" dirty="0">
                <a:latin typeface="微軟正黑體" panose="020B0604030504040204" pitchFamily="34" charset="-120"/>
                <a:ea typeface="微軟正黑體" panose="020B0604030504040204" pitchFamily="34" charset="-120"/>
              </a:rPr>
              <a:t>側門牙</a:t>
            </a:r>
            <a:endParaRPr lang="en-US" altLang="zh-TW" b="1" dirty="0">
              <a:latin typeface="微軟正黑體" panose="020B0604030504040204" pitchFamily="34" charset="-120"/>
              <a:ea typeface="微軟正黑體" panose="020B0604030504040204" pitchFamily="34" charset="-120"/>
            </a:endParaRPr>
          </a:p>
          <a:p>
            <a:pPr>
              <a:lnSpc>
                <a:spcPts val="3300"/>
              </a:lnSpc>
            </a:pPr>
            <a:r>
              <a:rPr lang="zh-TW" altLang="en-US" b="1" dirty="0">
                <a:latin typeface="微軟正黑體" panose="020B0604030504040204" pitchFamily="34" charset="-120"/>
                <a:ea typeface="微軟正黑體" panose="020B0604030504040204" pitchFamily="34" charset="-120"/>
              </a:rPr>
              <a:t>犬齒</a:t>
            </a:r>
            <a:endParaRPr lang="en-US" altLang="zh-TW" b="1" dirty="0">
              <a:latin typeface="微軟正黑體" panose="020B0604030504040204" pitchFamily="34" charset="-120"/>
              <a:ea typeface="微軟正黑體" panose="020B0604030504040204" pitchFamily="34" charset="-120"/>
            </a:endParaRPr>
          </a:p>
          <a:p>
            <a:pPr>
              <a:lnSpc>
                <a:spcPts val="3300"/>
              </a:lnSpc>
            </a:pPr>
            <a:r>
              <a:rPr lang="zh-TW" altLang="en-US" b="1" dirty="0">
                <a:latin typeface="微軟正黑體" panose="020B0604030504040204" pitchFamily="34" charset="-120"/>
                <a:ea typeface="微軟正黑體" panose="020B0604030504040204" pitchFamily="34" charset="-120"/>
              </a:rPr>
              <a:t>第一臼齒</a:t>
            </a:r>
            <a:endParaRPr lang="en-US" altLang="zh-TW" b="1" dirty="0">
              <a:latin typeface="微軟正黑體" panose="020B0604030504040204" pitchFamily="34" charset="-120"/>
              <a:ea typeface="微軟正黑體" panose="020B0604030504040204" pitchFamily="34" charset="-120"/>
            </a:endParaRPr>
          </a:p>
          <a:p>
            <a:pPr>
              <a:lnSpc>
                <a:spcPts val="3300"/>
              </a:lnSpc>
            </a:pPr>
            <a:r>
              <a:rPr lang="zh-TW" altLang="en-US" b="1" dirty="0">
                <a:latin typeface="微軟正黑體" panose="020B0604030504040204" pitchFamily="34" charset="-120"/>
                <a:ea typeface="微軟正黑體" panose="020B0604030504040204" pitchFamily="34" charset="-120"/>
              </a:rPr>
              <a:t>第二臼齒</a:t>
            </a:r>
          </a:p>
        </p:txBody>
      </p:sp>
      <p:sp>
        <p:nvSpPr>
          <p:cNvPr id="9" name="文字方塊 8"/>
          <p:cNvSpPr txBox="1"/>
          <p:nvPr/>
        </p:nvSpPr>
        <p:spPr>
          <a:xfrm>
            <a:off x="6829946" y="4289379"/>
            <a:ext cx="1371600" cy="2155462"/>
          </a:xfrm>
          <a:prstGeom prst="rect">
            <a:avLst/>
          </a:prstGeom>
          <a:solidFill>
            <a:schemeClr val="bg1"/>
          </a:solidFill>
        </p:spPr>
        <p:txBody>
          <a:bodyPr wrap="square" rtlCol="0">
            <a:spAutoFit/>
          </a:bodyPr>
          <a:lstStyle/>
          <a:p>
            <a:pPr>
              <a:lnSpc>
                <a:spcPts val="3300"/>
              </a:lnSpc>
            </a:pPr>
            <a:r>
              <a:rPr lang="zh-TW" altLang="en-US" b="1" dirty="0">
                <a:latin typeface="微軟正黑體" panose="020B0604030504040204" pitchFamily="34" charset="-120"/>
                <a:ea typeface="微軟正黑體" panose="020B0604030504040204" pitchFamily="34" charset="-120"/>
              </a:rPr>
              <a:t>第二臼齒</a:t>
            </a:r>
          </a:p>
          <a:p>
            <a:pPr>
              <a:lnSpc>
                <a:spcPts val="3300"/>
              </a:lnSpc>
            </a:pPr>
            <a:r>
              <a:rPr lang="zh-TW" altLang="en-US" b="1" dirty="0">
                <a:latin typeface="微軟正黑體" panose="020B0604030504040204" pitchFamily="34" charset="-120"/>
                <a:ea typeface="微軟正黑體" panose="020B0604030504040204" pitchFamily="34" charset="-120"/>
              </a:rPr>
              <a:t>第一臼齒</a:t>
            </a:r>
            <a:endParaRPr lang="en-US" altLang="zh-TW" b="1" dirty="0">
              <a:latin typeface="微軟正黑體" panose="020B0604030504040204" pitchFamily="34" charset="-120"/>
              <a:ea typeface="微軟正黑體" panose="020B0604030504040204" pitchFamily="34" charset="-120"/>
            </a:endParaRPr>
          </a:p>
          <a:p>
            <a:pPr>
              <a:lnSpc>
                <a:spcPts val="3300"/>
              </a:lnSpc>
            </a:pPr>
            <a:r>
              <a:rPr lang="zh-TW" altLang="en-US" b="1" dirty="0">
                <a:latin typeface="微軟正黑體" panose="020B0604030504040204" pitchFamily="34" charset="-120"/>
                <a:ea typeface="微軟正黑體" panose="020B0604030504040204" pitchFamily="34" charset="-120"/>
              </a:rPr>
              <a:t>犬齒</a:t>
            </a:r>
            <a:endParaRPr lang="en-US" altLang="zh-TW" b="1" dirty="0">
              <a:latin typeface="微軟正黑體" panose="020B0604030504040204" pitchFamily="34" charset="-120"/>
              <a:ea typeface="微軟正黑體" panose="020B0604030504040204" pitchFamily="34" charset="-120"/>
            </a:endParaRPr>
          </a:p>
          <a:p>
            <a:pPr>
              <a:lnSpc>
                <a:spcPts val="3300"/>
              </a:lnSpc>
            </a:pPr>
            <a:r>
              <a:rPr lang="zh-TW" altLang="en-US" b="1" dirty="0">
                <a:latin typeface="微軟正黑體" panose="020B0604030504040204" pitchFamily="34" charset="-120"/>
                <a:ea typeface="微軟正黑體" panose="020B0604030504040204" pitchFamily="34" charset="-120"/>
              </a:rPr>
              <a:t>側門牙</a:t>
            </a:r>
            <a:endParaRPr lang="en-US" altLang="zh-TW" b="1" dirty="0">
              <a:latin typeface="微軟正黑體" panose="020B0604030504040204" pitchFamily="34" charset="-120"/>
              <a:ea typeface="微軟正黑體" panose="020B0604030504040204" pitchFamily="34" charset="-120"/>
            </a:endParaRPr>
          </a:p>
          <a:p>
            <a:pPr>
              <a:lnSpc>
                <a:spcPts val="3300"/>
              </a:lnSpc>
            </a:pPr>
            <a:r>
              <a:rPr lang="zh-TW" altLang="en-US" b="1" dirty="0">
                <a:latin typeface="微軟正黑體" panose="020B0604030504040204" pitchFamily="34" charset="-120"/>
                <a:ea typeface="微軟正黑體" panose="020B0604030504040204" pitchFamily="34" charset="-120"/>
              </a:rPr>
              <a:t>正中門牙</a:t>
            </a:r>
            <a:endParaRPr lang="en-US" altLang="zh-TW" b="1" dirty="0">
              <a:latin typeface="微軟正黑體" panose="020B0604030504040204" pitchFamily="34" charset="-120"/>
              <a:ea typeface="微軟正黑體" panose="020B0604030504040204" pitchFamily="34" charset="-120"/>
            </a:endParaRPr>
          </a:p>
        </p:txBody>
      </p:sp>
      <p:pic>
        <p:nvPicPr>
          <p:cNvPr id="3074" name="Picture 2" descr="D:\Users\pegyin\Downloads\IMG_7331.JPG"/>
          <p:cNvPicPr>
            <a:picLocks noChangeAspect="1" noChangeArrowheads="1"/>
          </p:cNvPicPr>
          <p:nvPr/>
        </p:nvPicPr>
        <p:blipFill>
          <a:blip r:embed="rId3" cstate="email">
            <a:extLst>
              <a:ext uri="{BEBA8EAE-BF5A-486C-A8C5-ECC9F3942E4B}">
                <a14:imgProps xmlns:a14="http://schemas.microsoft.com/office/drawing/2010/main" xmlns="">
                  <a14:imgLayer r:embed="rId4">
                    <a14:imgEffect>
                      <a14:backgroundRemoval t="9942" b="99675" l="4051" r="94354">
                        <a14:backgroundMark x1="12784" y1="56874" x2="12784" y2="56874"/>
                        <a14:backgroundMark x1="17708" y1="40955" x2="17708" y2="39508"/>
                      </a14:backgroundRemoval>
                    </a14:imgEffect>
                  </a14:imgLayer>
                </a14:imgProps>
              </a:ext>
              <a:ext uri="{28A0092B-C50C-407E-A947-70E740481C1C}">
                <a14:useLocalDpi xmlns:a14="http://schemas.microsoft.com/office/drawing/2010/main" xmlns=""/>
              </a:ext>
            </a:extLst>
          </a:blip>
          <a:srcRect/>
          <a:stretch>
            <a:fillRect/>
          </a:stretch>
        </p:blipFill>
        <p:spPr bwMode="auto">
          <a:xfrm>
            <a:off x="2123728" y="1086533"/>
            <a:ext cx="4392488" cy="2869976"/>
          </a:xfrm>
          <a:prstGeom prst="rect">
            <a:avLst/>
          </a:prstGeom>
          <a:noFill/>
          <a:extLst>
            <a:ext uri="{909E8E84-426E-40DD-AFC4-6F175D3DCCD1}">
              <a14:hiddenFill xmlns:a14="http://schemas.microsoft.com/office/drawing/2010/main" xmlns="">
                <a:solidFill>
                  <a:srgbClr val="FFFFFF"/>
                </a:solidFill>
              </a14:hiddenFill>
            </a:ext>
          </a:extLst>
        </p:spPr>
      </p:pic>
      <p:pic>
        <p:nvPicPr>
          <p:cNvPr id="3075" name="Picture 3" descr="D:\Users\pegyin\Downloads\IMG_7332.JPG"/>
          <p:cNvPicPr>
            <a:picLocks noChangeAspect="1" noChangeArrowheads="1"/>
          </p:cNvPicPr>
          <p:nvPr/>
        </p:nvPicPr>
        <p:blipFill>
          <a:blip r:embed="rId5" cstate="email">
            <a:extLst>
              <a:ext uri="{BEBA8EAE-BF5A-486C-A8C5-ECC9F3942E4B}">
                <a14:imgProps xmlns:a14="http://schemas.microsoft.com/office/drawing/2010/main" xmlns="">
                  <a14:imgLayer r:embed="rId6">
                    <a14:imgEffect>
                      <a14:backgroundRemoval t="11652" b="100000" l="379" r="98947">
                        <a14:foregroundMark x1="26243" y1="29489" x2="26243" y2="29489"/>
                        <a14:foregroundMark x1="28433" y1="27027" x2="28433" y2="27027"/>
                        <a14:foregroundMark x1="31550" y1="25706" x2="31550" y2="25706"/>
                        <a14:foregroundMark x1="30160" y1="26186" x2="30160" y2="26186"/>
                        <a14:foregroundMark x1="33741" y1="23964" x2="33741" y2="23964"/>
                        <a14:foregroundMark x1="37953" y1="21021" x2="37953" y2="21021"/>
                        <a14:foregroundMark x1="39680" y1="20360" x2="39680" y2="20360"/>
                        <a14:foregroundMark x1="42334" y1="19279" x2="42334" y2="19279"/>
                        <a14:foregroundMark x1="46083" y1="17898" x2="46083" y2="17898"/>
                        <a14:foregroundMark x1="49705" y1="17898" x2="49705" y2="17898"/>
                        <a14:foregroundMark x1="73294" y1="27267" x2="73294" y2="27267"/>
                        <a14:foregroundMark x1="69671" y1="25285" x2="69671" y2="25285"/>
                        <a14:foregroundMark x1="67987" y1="24384" x2="67987" y2="24384"/>
                        <a14:foregroundMark x1="70935" y1="25285" x2="70935" y2="25285"/>
                        <a14:foregroundMark x1="72030" y1="25706" x2="72030" y2="25706"/>
                        <a14:foregroundMark x1="54844" y1="17898" x2="54844" y2="17898"/>
                        <a14:foregroundMark x1="53580" y1="17477" x2="53580" y2="17477"/>
                        <a14:foregroundMark x1="57793" y1="18378" x2="57793" y2="18378"/>
                        <a14:foregroundMark x1="29065" y1="26847" x2="29065" y2="26847"/>
                        <a14:foregroundMark x1="24853" y1="28829" x2="24853" y2="28829"/>
                        <a14:foregroundMark x1="32814" y1="24144" x2="32814" y2="24144"/>
                        <a14:foregroundMark x1="32350" y1="24805" x2="32350" y2="24805"/>
                        <a14:foregroundMark x1="41112" y1="19700" x2="41112" y2="19700"/>
                        <a14:foregroundMark x1="44061" y1="17477" x2="44061" y2="17477"/>
                        <a14:foregroundMark x1="46714" y1="17237" x2="46714" y2="17237"/>
                        <a14:foregroundMark x1="47978" y1="17718" x2="47978" y2="17718"/>
                      </a14:backgroundRemoval>
                    </a14:imgEffect>
                  </a14:imgLayer>
                </a14:imgProps>
              </a:ext>
              <a:ext uri="{28A0092B-C50C-407E-A947-70E740481C1C}">
                <a14:useLocalDpi xmlns:a14="http://schemas.microsoft.com/office/drawing/2010/main" xmlns=""/>
              </a:ext>
            </a:extLst>
          </a:blip>
          <a:srcRect/>
          <a:stretch>
            <a:fillRect/>
          </a:stretch>
        </p:blipFill>
        <p:spPr bwMode="auto">
          <a:xfrm rot="10800000">
            <a:off x="2411759" y="4182876"/>
            <a:ext cx="3777074" cy="2774515"/>
          </a:xfrm>
          <a:prstGeom prst="rect">
            <a:avLst/>
          </a:prstGeom>
          <a:noFill/>
          <a:extLst>
            <a:ext uri="{909E8E84-426E-40DD-AFC4-6F175D3DCCD1}">
              <a14:hiddenFill xmlns:a14="http://schemas.microsoft.com/office/drawing/2010/main" xmlns="">
                <a:solidFill>
                  <a:srgbClr val="FFFFFF"/>
                </a:solidFill>
              </a14:hiddenFill>
            </a:ext>
          </a:extLst>
        </p:spPr>
      </p:pic>
      <p:sp>
        <p:nvSpPr>
          <p:cNvPr id="13" name="矩形 12"/>
          <p:cNvSpPr/>
          <p:nvPr/>
        </p:nvSpPr>
        <p:spPr>
          <a:xfrm>
            <a:off x="1331640" y="1208337"/>
            <a:ext cx="6912768" cy="5343549"/>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cxnSp>
        <p:nvCxnSpPr>
          <p:cNvPr id="11" name="直線接點 10"/>
          <p:cNvCxnSpPr/>
          <p:nvPr/>
        </p:nvCxnSpPr>
        <p:spPr>
          <a:xfrm>
            <a:off x="4640249" y="1556403"/>
            <a:ext cx="2114836" cy="158097"/>
          </a:xfrm>
          <a:prstGeom prst="line">
            <a:avLst/>
          </a:prstGeom>
        </p:spPr>
        <p:style>
          <a:lnRef idx="1">
            <a:schemeClr val="dk1"/>
          </a:lnRef>
          <a:fillRef idx="0">
            <a:schemeClr val="dk1"/>
          </a:fillRef>
          <a:effectRef idx="0">
            <a:schemeClr val="dk1"/>
          </a:effectRef>
          <a:fontRef idx="minor">
            <a:schemeClr val="tx1"/>
          </a:fontRef>
        </p:style>
      </p:cxnSp>
      <p:cxnSp>
        <p:nvCxnSpPr>
          <p:cNvPr id="19" name="直線接點 18"/>
          <p:cNvCxnSpPr/>
          <p:nvPr/>
        </p:nvCxnSpPr>
        <p:spPr>
          <a:xfrm>
            <a:off x="5076056" y="1776252"/>
            <a:ext cx="1721892" cy="324011"/>
          </a:xfrm>
          <a:prstGeom prst="line">
            <a:avLst/>
          </a:prstGeom>
        </p:spPr>
        <p:style>
          <a:lnRef idx="1">
            <a:schemeClr val="dk1"/>
          </a:lnRef>
          <a:fillRef idx="0">
            <a:schemeClr val="dk1"/>
          </a:fillRef>
          <a:effectRef idx="0">
            <a:schemeClr val="dk1"/>
          </a:effectRef>
          <a:fontRef idx="minor">
            <a:schemeClr val="tx1"/>
          </a:fontRef>
        </p:style>
      </p:cxnSp>
      <p:cxnSp>
        <p:nvCxnSpPr>
          <p:cNvPr id="20" name="直線接點 19"/>
          <p:cNvCxnSpPr>
            <a:endCxn id="8" idx="1"/>
          </p:cNvCxnSpPr>
          <p:nvPr/>
        </p:nvCxnSpPr>
        <p:spPr>
          <a:xfrm>
            <a:off x="5567586" y="2155407"/>
            <a:ext cx="1177181" cy="361518"/>
          </a:xfrm>
          <a:prstGeom prst="line">
            <a:avLst/>
          </a:prstGeom>
        </p:spPr>
        <p:style>
          <a:lnRef idx="1">
            <a:schemeClr val="dk1"/>
          </a:lnRef>
          <a:fillRef idx="0">
            <a:schemeClr val="dk1"/>
          </a:fillRef>
          <a:effectRef idx="0">
            <a:schemeClr val="dk1"/>
          </a:effectRef>
          <a:fontRef idx="minor">
            <a:schemeClr val="tx1"/>
          </a:fontRef>
        </p:style>
      </p:cxnSp>
      <p:cxnSp>
        <p:nvCxnSpPr>
          <p:cNvPr id="21" name="直線接點 20"/>
          <p:cNvCxnSpPr/>
          <p:nvPr/>
        </p:nvCxnSpPr>
        <p:spPr>
          <a:xfrm>
            <a:off x="5606689" y="2642705"/>
            <a:ext cx="1162684" cy="363463"/>
          </a:xfrm>
          <a:prstGeom prst="line">
            <a:avLst/>
          </a:prstGeom>
        </p:spPr>
        <p:style>
          <a:lnRef idx="1">
            <a:schemeClr val="dk1"/>
          </a:lnRef>
          <a:fillRef idx="0">
            <a:schemeClr val="dk1"/>
          </a:fillRef>
          <a:effectRef idx="0">
            <a:schemeClr val="dk1"/>
          </a:effectRef>
          <a:fontRef idx="minor">
            <a:schemeClr val="tx1"/>
          </a:fontRef>
        </p:style>
      </p:cxnSp>
      <p:cxnSp>
        <p:nvCxnSpPr>
          <p:cNvPr id="22" name="直線接點 21"/>
          <p:cNvCxnSpPr/>
          <p:nvPr/>
        </p:nvCxnSpPr>
        <p:spPr>
          <a:xfrm>
            <a:off x="5768707" y="3234768"/>
            <a:ext cx="1016688" cy="128587"/>
          </a:xfrm>
          <a:prstGeom prst="line">
            <a:avLst/>
          </a:prstGeom>
        </p:spPr>
        <p:style>
          <a:lnRef idx="1">
            <a:schemeClr val="dk1"/>
          </a:lnRef>
          <a:fillRef idx="0">
            <a:schemeClr val="dk1"/>
          </a:fillRef>
          <a:effectRef idx="0">
            <a:schemeClr val="dk1"/>
          </a:effectRef>
          <a:fontRef idx="minor">
            <a:schemeClr val="tx1"/>
          </a:fontRef>
        </p:style>
      </p:cxnSp>
      <p:cxnSp>
        <p:nvCxnSpPr>
          <p:cNvPr id="23" name="直線接點 22"/>
          <p:cNvCxnSpPr/>
          <p:nvPr/>
        </p:nvCxnSpPr>
        <p:spPr>
          <a:xfrm flipV="1">
            <a:off x="5768707" y="4686933"/>
            <a:ext cx="1046431" cy="277694"/>
          </a:xfrm>
          <a:prstGeom prst="line">
            <a:avLst/>
          </a:prstGeom>
        </p:spPr>
        <p:style>
          <a:lnRef idx="1">
            <a:schemeClr val="dk1"/>
          </a:lnRef>
          <a:fillRef idx="0">
            <a:schemeClr val="dk1"/>
          </a:fillRef>
          <a:effectRef idx="0">
            <a:schemeClr val="dk1"/>
          </a:effectRef>
          <a:fontRef idx="minor">
            <a:schemeClr val="tx1"/>
          </a:fontRef>
        </p:style>
      </p:cxnSp>
      <p:cxnSp>
        <p:nvCxnSpPr>
          <p:cNvPr id="24" name="直線接點 23"/>
          <p:cNvCxnSpPr/>
          <p:nvPr/>
        </p:nvCxnSpPr>
        <p:spPr>
          <a:xfrm flipV="1">
            <a:off x="5436096" y="5149293"/>
            <a:ext cx="1350467" cy="444638"/>
          </a:xfrm>
          <a:prstGeom prst="line">
            <a:avLst/>
          </a:prstGeom>
        </p:spPr>
        <p:style>
          <a:lnRef idx="1">
            <a:schemeClr val="dk1"/>
          </a:lnRef>
          <a:fillRef idx="0">
            <a:schemeClr val="dk1"/>
          </a:fillRef>
          <a:effectRef idx="0">
            <a:schemeClr val="dk1"/>
          </a:effectRef>
          <a:fontRef idx="minor">
            <a:schemeClr val="tx1"/>
          </a:fontRef>
        </p:style>
      </p:cxnSp>
      <p:cxnSp>
        <p:nvCxnSpPr>
          <p:cNvPr id="25" name="直線接點 24"/>
          <p:cNvCxnSpPr/>
          <p:nvPr/>
        </p:nvCxnSpPr>
        <p:spPr>
          <a:xfrm flipV="1">
            <a:off x="5076056" y="5563630"/>
            <a:ext cx="1739082" cy="490314"/>
          </a:xfrm>
          <a:prstGeom prst="line">
            <a:avLst/>
          </a:prstGeom>
        </p:spPr>
        <p:style>
          <a:lnRef idx="1">
            <a:schemeClr val="dk1"/>
          </a:lnRef>
          <a:fillRef idx="0">
            <a:schemeClr val="dk1"/>
          </a:fillRef>
          <a:effectRef idx="0">
            <a:schemeClr val="dk1"/>
          </a:effectRef>
          <a:fontRef idx="minor">
            <a:schemeClr val="tx1"/>
          </a:fontRef>
        </p:style>
      </p:cxnSp>
      <p:cxnSp>
        <p:nvCxnSpPr>
          <p:cNvPr id="26" name="直線接點 25"/>
          <p:cNvCxnSpPr/>
          <p:nvPr/>
        </p:nvCxnSpPr>
        <p:spPr>
          <a:xfrm flipV="1">
            <a:off x="4752020" y="5911069"/>
            <a:ext cx="2033375" cy="409422"/>
          </a:xfrm>
          <a:prstGeom prst="line">
            <a:avLst/>
          </a:prstGeom>
        </p:spPr>
        <p:style>
          <a:lnRef idx="1">
            <a:schemeClr val="dk1"/>
          </a:lnRef>
          <a:fillRef idx="0">
            <a:schemeClr val="dk1"/>
          </a:fillRef>
          <a:effectRef idx="0">
            <a:schemeClr val="dk1"/>
          </a:effectRef>
          <a:fontRef idx="minor">
            <a:schemeClr val="tx1"/>
          </a:fontRef>
        </p:style>
      </p:cxnSp>
      <p:cxnSp>
        <p:nvCxnSpPr>
          <p:cNvPr id="27" name="直線接點 26"/>
          <p:cNvCxnSpPr/>
          <p:nvPr/>
        </p:nvCxnSpPr>
        <p:spPr>
          <a:xfrm flipV="1">
            <a:off x="4427984" y="6249430"/>
            <a:ext cx="2358579" cy="173846"/>
          </a:xfrm>
          <a:prstGeom prst="line">
            <a:avLst/>
          </a:prstGeom>
        </p:spPr>
        <p:style>
          <a:lnRef idx="1">
            <a:schemeClr val="dk1"/>
          </a:lnRef>
          <a:fillRef idx="0">
            <a:schemeClr val="dk1"/>
          </a:fillRef>
          <a:effectRef idx="0">
            <a:schemeClr val="dk1"/>
          </a:effectRef>
          <a:fontRef idx="minor">
            <a:schemeClr val="tx1"/>
          </a:fontRef>
        </p:style>
      </p:cxnSp>
      <p:grpSp>
        <p:nvGrpSpPr>
          <p:cNvPr id="2" name="群組 1"/>
          <p:cNvGrpSpPr/>
          <p:nvPr/>
        </p:nvGrpSpPr>
        <p:grpSpPr>
          <a:xfrm>
            <a:off x="1542555" y="2569236"/>
            <a:ext cx="746918" cy="2621753"/>
            <a:chOff x="1411065" y="2463431"/>
            <a:chExt cx="746918" cy="2621753"/>
          </a:xfrm>
        </p:grpSpPr>
        <p:sp>
          <p:nvSpPr>
            <p:cNvPr id="10" name="文字方塊 9"/>
            <p:cNvSpPr txBox="1"/>
            <p:nvPr/>
          </p:nvSpPr>
          <p:spPr>
            <a:xfrm>
              <a:off x="1411065" y="2463431"/>
              <a:ext cx="677108" cy="2621753"/>
            </a:xfrm>
            <a:prstGeom prst="rect">
              <a:avLst/>
            </a:prstGeom>
            <a:noFill/>
          </p:spPr>
          <p:txBody>
            <a:bodyPr vert="eaVert" wrap="square" rtlCol="0">
              <a:spAutoFit/>
            </a:bodyPr>
            <a:lstStyle/>
            <a:p>
              <a:r>
                <a:rPr lang="zh-TW" altLang="en-US" sz="3200" b="1" dirty="0">
                  <a:latin typeface="微軟正黑體" panose="020B0604030504040204" pitchFamily="34" charset="-120"/>
                  <a:ea typeface="微軟正黑體" panose="020B0604030504040204" pitchFamily="34" charset="-120"/>
                </a:rPr>
                <a:t>共        顆</a:t>
              </a:r>
              <a:endParaRPr lang="en-US" altLang="zh-TW" sz="3200" b="1"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1416174" y="3008024"/>
              <a:ext cx="741809" cy="707886"/>
            </a:xfrm>
            <a:prstGeom prst="rect">
              <a:avLst/>
            </a:prstGeom>
            <a:noFill/>
          </p:spPr>
          <p:txBody>
            <a:bodyPr wrap="square" rtlCol="0">
              <a:spAutoFit/>
            </a:bodyPr>
            <a:lstStyle/>
            <a:p>
              <a:r>
                <a:rPr lang="en-US" altLang="zh-TW" sz="4000" b="1" dirty="0">
                  <a:solidFill>
                    <a:srgbClr val="0070C0"/>
                  </a:solidFill>
                </a:rPr>
                <a:t>20</a:t>
              </a:r>
              <a:endParaRPr lang="zh-TW" altLang="en-US" sz="4000" b="1" dirty="0">
                <a:solidFill>
                  <a:srgbClr val="0070C0"/>
                </a:solidFill>
              </a:endParaRPr>
            </a:p>
          </p:txBody>
        </p:sp>
      </p:grpSp>
      <p:pic>
        <p:nvPicPr>
          <p:cNvPr id="29" name="圖片 28"/>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15115489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199" y="188640"/>
            <a:ext cx="8229600" cy="778098"/>
          </a:xfrm>
        </p:spPr>
        <p:txBody>
          <a:bodyPr/>
          <a:lstStyle/>
          <a:p>
            <a:r>
              <a:rPr lang="zh-TW" altLang="en-US" b="1" dirty="0">
                <a:latin typeface="微軟正黑體" panose="020B0604030504040204" pitchFamily="34" charset="-120"/>
                <a:ea typeface="微軟正黑體" panose="020B0604030504040204" pitchFamily="34" charset="-120"/>
              </a:rPr>
              <a:t>認 識 恆 牙</a:t>
            </a:r>
          </a:p>
        </p:txBody>
      </p:sp>
      <p:sp>
        <p:nvSpPr>
          <p:cNvPr id="10" name="矩形 9"/>
          <p:cNvSpPr/>
          <p:nvPr/>
        </p:nvSpPr>
        <p:spPr>
          <a:xfrm>
            <a:off x="1331641" y="1340768"/>
            <a:ext cx="6768752" cy="5112568"/>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文字方塊 10"/>
          <p:cNvSpPr txBox="1"/>
          <p:nvPr/>
        </p:nvSpPr>
        <p:spPr>
          <a:xfrm>
            <a:off x="6633471" y="1586704"/>
            <a:ext cx="1322905" cy="2157001"/>
          </a:xfrm>
          <a:prstGeom prst="rect">
            <a:avLst/>
          </a:prstGeom>
          <a:solidFill>
            <a:schemeClr val="bg1"/>
          </a:solidFill>
        </p:spPr>
        <p:txBody>
          <a:bodyPr wrap="square" rtlCol="0">
            <a:spAutoFit/>
          </a:bodyPr>
          <a:lstStyle/>
          <a:p>
            <a:pPr>
              <a:lnSpc>
                <a:spcPts val="2300"/>
              </a:lnSpc>
            </a:pPr>
            <a:r>
              <a:rPr lang="zh-TW" altLang="en-US" sz="1600" b="1" dirty="0">
                <a:latin typeface="微軟正黑體" panose="020B0604030504040204" pitchFamily="34" charset="-120"/>
                <a:ea typeface="微軟正黑體" panose="020B0604030504040204" pitchFamily="34" charset="-120"/>
              </a:rPr>
              <a:t>正中門牙</a:t>
            </a:r>
          </a:p>
          <a:p>
            <a:pPr>
              <a:lnSpc>
                <a:spcPts val="2300"/>
              </a:lnSpc>
            </a:pPr>
            <a:r>
              <a:rPr lang="zh-TW" altLang="en-US" sz="1600" b="1" dirty="0">
                <a:latin typeface="微軟正黑體" panose="020B0604030504040204" pitchFamily="34" charset="-120"/>
                <a:ea typeface="微軟正黑體" panose="020B0604030504040204" pitchFamily="34" charset="-120"/>
              </a:rPr>
              <a:t>側門牙</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犬齒</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第一小臼齒</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第二小臼齒</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第一大臼齒</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第二大臼齒</a:t>
            </a:r>
            <a:endParaRPr lang="en-US" altLang="zh-TW" sz="1600" b="1" dirty="0">
              <a:latin typeface="微軟正黑體" panose="020B0604030504040204" pitchFamily="34" charset="-120"/>
              <a:ea typeface="微軟正黑體" panose="020B0604030504040204" pitchFamily="34" charset="-120"/>
            </a:endParaRPr>
          </a:p>
        </p:txBody>
      </p:sp>
      <p:sp>
        <p:nvSpPr>
          <p:cNvPr id="12" name="文字方塊 11"/>
          <p:cNvSpPr txBox="1"/>
          <p:nvPr/>
        </p:nvSpPr>
        <p:spPr>
          <a:xfrm>
            <a:off x="6662047" y="4116980"/>
            <a:ext cx="1294330" cy="2157001"/>
          </a:xfrm>
          <a:prstGeom prst="rect">
            <a:avLst/>
          </a:prstGeom>
          <a:solidFill>
            <a:schemeClr val="bg1"/>
          </a:solidFill>
        </p:spPr>
        <p:txBody>
          <a:bodyPr wrap="square" rtlCol="0">
            <a:spAutoFit/>
          </a:bodyPr>
          <a:lstStyle/>
          <a:p>
            <a:pPr>
              <a:lnSpc>
                <a:spcPts val="2300"/>
              </a:lnSpc>
            </a:pPr>
            <a:r>
              <a:rPr lang="zh-TW" altLang="en-US" sz="1600" b="1" dirty="0">
                <a:latin typeface="微軟正黑體" panose="020B0604030504040204" pitchFamily="34" charset="-120"/>
                <a:ea typeface="微軟正黑體" panose="020B0604030504040204" pitchFamily="34" charset="-120"/>
              </a:rPr>
              <a:t>第二大臼齒</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第一大臼齒</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第二小臼齒</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第一小臼齒</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犬齒</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側門牙</a:t>
            </a:r>
            <a:endParaRPr lang="en-US" altLang="zh-TW" sz="1600" b="1" dirty="0">
              <a:latin typeface="微軟正黑體" panose="020B0604030504040204" pitchFamily="34" charset="-120"/>
              <a:ea typeface="微軟正黑體" panose="020B0604030504040204" pitchFamily="34" charset="-120"/>
            </a:endParaRPr>
          </a:p>
          <a:p>
            <a:pPr>
              <a:lnSpc>
                <a:spcPts val="2300"/>
              </a:lnSpc>
            </a:pPr>
            <a:r>
              <a:rPr lang="zh-TW" altLang="en-US" sz="1600" b="1" dirty="0">
                <a:latin typeface="微軟正黑體" panose="020B0604030504040204" pitchFamily="34" charset="-120"/>
                <a:ea typeface="微軟正黑體" panose="020B0604030504040204" pitchFamily="34" charset="-120"/>
              </a:rPr>
              <a:t>正中門牙</a:t>
            </a:r>
          </a:p>
        </p:txBody>
      </p:sp>
      <p:pic>
        <p:nvPicPr>
          <p:cNvPr id="4100" name="Picture 4" descr="D:\Users\pegyin\Downloads\IMG_7333.JPG"/>
          <p:cNvPicPr>
            <a:picLocks noChangeAspect="1" noChangeArrowheads="1"/>
          </p:cNvPicPr>
          <p:nvPr/>
        </p:nvPicPr>
        <p:blipFill rotWithShape="1">
          <a:blip r:embed="rId3" cstate="email">
            <a:extLst>
              <a:ext uri="{BEBA8EAE-BF5A-486C-A8C5-ECC9F3942E4B}">
                <a14:imgProps xmlns:a14="http://schemas.microsoft.com/office/drawing/2010/main" xmlns="">
                  <a14:imgLayer r:embed="rId4">
                    <a14:imgEffect>
                      <a14:backgroundRemoval t="2265" b="98955" l="893" r="99617">
                        <a14:foregroundMark x1="22449" y1="41812" x2="22449" y2="41812"/>
                        <a14:foregroundMark x1="16582" y1="52787" x2="16582" y2="52787"/>
                        <a14:foregroundMark x1="16199" y1="60627" x2="16199" y2="60627"/>
                        <a14:foregroundMark x1="3571" y1="79617" x2="3571" y2="79617"/>
                        <a14:foregroundMark x1="7908" y1="57840" x2="7908" y2="57840"/>
                        <a14:foregroundMark x1="11352" y1="44425" x2="11352" y2="44425"/>
                        <a14:foregroundMark x1="15561" y1="29965" x2="15561" y2="29965"/>
                        <a14:foregroundMark x1="2934" y1="90941" x2="2934" y2="90941"/>
                        <a14:foregroundMark x1="14541" y1="90941" x2="14541" y2="90941"/>
                        <a14:foregroundMark x1="12755" y1="85017" x2="12755" y2="85017"/>
                        <a14:foregroundMark x1="8673" y1="84669" x2="8673" y2="84669"/>
                        <a14:foregroundMark x1="12245" y1="73345" x2="12245" y2="73345"/>
                        <a14:foregroundMark x1="12117" y1="64983" x2="12117" y2="64983"/>
                        <a14:foregroundMark x1="15051" y1="52439" x2="15051" y2="52439"/>
                        <a14:foregroundMark x1="13648" y1="68118" x2="13648" y2="68118"/>
                        <a14:foregroundMark x1="6633" y1="69686" x2="6633" y2="69686"/>
                        <a14:foregroundMark x1="15051" y1="67422" x2="15051" y2="67422"/>
                        <a14:foregroundMark x1="17730" y1="68990" x2="17730" y2="68990"/>
                        <a14:foregroundMark x1="16964" y1="82230" x2="16454" y2="82578"/>
                        <a14:foregroundMark x1="13265" y1="88502" x2="13265" y2="88502"/>
                        <a14:foregroundMark x1="11352" y1="90244" x2="11352" y2="90244"/>
                        <a14:foregroundMark x1="9694" y1="91638" x2="9694" y2="91638"/>
                        <a14:foregroundMark x1="13903" y1="80662" x2="13903" y2="80662"/>
                        <a14:foregroundMark x1="13010" y1="76132" x2="13010" y2="76132"/>
                        <a14:foregroundMark x1="12245" y1="65854" x2="12245" y2="65854"/>
                        <a14:foregroundMark x1="11097" y1="73519" x2="10842" y2="74390"/>
                        <a14:foregroundMark x1="9694" y1="79965" x2="9694" y2="79965"/>
                        <a14:foregroundMark x1="16454" y1="82056" x2="16454" y2="82056"/>
                        <a14:foregroundMark x1="15561" y1="74739" x2="15561" y2="74739"/>
                        <a14:foregroundMark x1="16582" y1="68990" x2="16582" y2="68990"/>
                        <a14:foregroundMark x1="12628" y1="66376" x2="12628" y2="66376"/>
                        <a14:foregroundMark x1="10714" y1="75958" x2="10714" y2="75958"/>
                        <a14:foregroundMark x1="8673" y1="78049" x2="8673" y2="78049"/>
                        <a14:foregroundMark x1="7908" y1="81185" x2="7908" y2="81185"/>
                        <a14:foregroundMark x1="6250" y1="84843" x2="6250" y2="85889"/>
                        <a14:foregroundMark x1="6378" y1="90244" x2="6378" y2="90244"/>
                        <a14:foregroundMark x1="7526" y1="87979" x2="7526" y2="87979"/>
                        <a14:foregroundMark x1="19133" y1="97561" x2="19133" y2="97561"/>
                        <a14:foregroundMark x1="18240" y1="44599" x2="18240" y2="44599"/>
                        <a14:foregroundMark x1="18112" y1="37631" x2="18112" y2="37631"/>
                        <a14:foregroundMark x1="23852" y1="26655" x2="23852" y2="26655"/>
                        <a14:foregroundMark x1="25510" y1="22822" x2="25510" y2="22822"/>
                        <a14:foregroundMark x1="29847" y1="18815" x2="29847" y2="18815"/>
                        <a14:foregroundMark x1="35204" y1="15331" x2="35204" y2="15331"/>
                        <a14:foregroundMark x1="48980" y1="13415" x2="48980" y2="13415"/>
                        <a14:foregroundMark x1="58291" y1="12892" x2="58291" y2="12892"/>
                        <a14:foregroundMark x1="70663" y1="17944" x2="70663" y2="17944"/>
                        <a14:foregroundMark x1="73597" y1="21951" x2="73597" y2="21951"/>
                        <a14:foregroundMark x1="76658" y1="34495" x2="76658" y2="34495"/>
                        <a14:foregroundMark x1="80612" y1="44599" x2="80867" y2="46690"/>
                        <a14:foregroundMark x1="84949" y1="58885" x2="85204" y2="59582"/>
                        <a14:foregroundMark x1="87883" y1="72648" x2="87883" y2="73519"/>
                        <a14:foregroundMark x1="91071" y1="85714" x2="91071" y2="85714"/>
                        <a14:foregroundMark x1="92602" y1="92857" x2="92602" y2="92857"/>
                        <a14:foregroundMark x1="88648" y1="87979" x2="88648" y2="87979"/>
                        <a14:foregroundMark x1="88903" y1="78049" x2="88903" y2="78049"/>
                        <a14:foregroundMark x1="88903" y1="66551" x2="88903" y2="66551"/>
                        <a14:foregroundMark x1="86735" y1="48780" x2="86735" y2="48780"/>
                        <a14:foregroundMark x1="81505" y1="36934" x2="81505" y2="36934"/>
                        <a14:foregroundMark x1="6760" y1="69512" x2="6760" y2="69512"/>
                        <a14:foregroundMark x1="8929" y1="67073" x2="8929" y2="67073"/>
                        <a14:foregroundMark x1="10842" y1="62369" x2="10842" y2="62369"/>
                        <a14:foregroundMark x1="12117" y1="56446" x2="12117" y2="56446"/>
                        <a14:foregroundMark x1="14796" y1="49652" x2="14796" y2="49652"/>
                        <a14:foregroundMark x1="14541" y1="47213" x2="14541" y2="47213"/>
                        <a14:foregroundMark x1="15306" y1="41289" x2="15306" y2="41289"/>
                        <a14:foregroundMark x1="16964" y1="36585" x2="16964" y2="36585"/>
                        <a14:foregroundMark x1="4974" y1="75958" x2="4974" y2="75958"/>
                        <a14:foregroundMark x1="9694" y1="69686" x2="9694" y2="69686"/>
                        <a14:foregroundMark x1="12117" y1="61498" x2="12117" y2="61498"/>
                        <a14:foregroundMark x1="12500" y1="56272" x2="12500" y2="56272"/>
                        <a14:foregroundMark x1="11607" y1="52265" x2="11607" y2="52265"/>
                        <a14:foregroundMark x1="12500" y1="48780" x2="12500" y2="48780"/>
                        <a14:foregroundMark x1="16071" y1="54704" x2="16071" y2="54704"/>
                        <a14:foregroundMark x1="17474" y1="53833" x2="17474" y2="53833"/>
                        <a14:foregroundMark x1="18240" y1="45645" x2="18240" y2="45645"/>
                        <a14:foregroundMark x1="18622" y1="40418" x2="18622" y2="40418"/>
                        <a14:foregroundMark x1="22066" y1="34495" x2="22066" y2="34495"/>
                        <a14:foregroundMark x1="23980" y1="28397" x2="23980" y2="28397"/>
                        <a14:foregroundMark x1="25255" y1="25958" x2="25255" y2="25958"/>
                        <a14:foregroundMark x1="25383" y1="28223" x2="25383" y2="28223"/>
                        <a14:foregroundMark x1="21939" y1="28397" x2="21939" y2="28397"/>
                        <a14:foregroundMark x1="20026" y1="24564" x2="20026" y2="24564"/>
                        <a14:foregroundMark x1="28571" y1="18990" x2="28571" y2="18990"/>
                        <a14:foregroundMark x1="33291" y1="17247" x2="33291" y2="17247"/>
                        <a14:foregroundMark x1="37245" y1="15331" x2="37245" y2="15331"/>
                        <a14:foregroundMark x1="41327" y1="13066" x2="41327" y2="13066"/>
                        <a14:foregroundMark x1="47449" y1="9756" x2="47449" y2="9756"/>
                        <a14:foregroundMark x1="51020" y1="9756" x2="51020" y2="9756"/>
                        <a14:foregroundMark x1="56505" y1="9930" x2="56505" y2="9930"/>
                        <a14:foregroundMark x1="60842" y1="11150" x2="60842" y2="11150"/>
                        <a14:foregroundMark x1="64796" y1="14111" x2="64796" y2="14111"/>
                        <a14:foregroundMark x1="70663" y1="17073" x2="70663" y2="17073"/>
                        <a14:foregroundMark x1="73597" y1="22125" x2="73597" y2="22125"/>
                        <a14:foregroundMark x1="76913" y1="25436" x2="76913" y2="25436"/>
                        <a14:foregroundMark x1="76148" y1="26307" x2="76148" y2="26307"/>
                        <a14:foregroundMark x1="76020" y1="27700" x2="76020" y2="27700"/>
                        <a14:foregroundMark x1="80485" y1="31707" x2="80357" y2="32404"/>
                        <a14:foregroundMark x1="79464" y1="37631" x2="78827" y2="38328"/>
                        <a14:foregroundMark x1="78571" y1="38850" x2="78571" y2="38850"/>
                        <a14:foregroundMark x1="79847" y1="40592" x2="80485" y2="41115"/>
                        <a14:foregroundMark x1="82526" y1="41638" x2="82526" y2="41638"/>
                        <a14:foregroundMark x1="82908" y1="41812" x2="82908" y2="41812"/>
                        <a14:foregroundMark x1="83929" y1="51220" x2="83929" y2="51220"/>
                        <a14:foregroundMark x1="81888" y1="53310" x2="81888" y2="53310"/>
                        <a14:foregroundMark x1="85459" y1="56446" x2="85459" y2="56446"/>
                        <a14:foregroundMark x1="86097" y1="56446" x2="86097" y2="56446"/>
                        <a14:foregroundMark x1="86097" y1="63589" x2="85204" y2="63937"/>
                        <a14:foregroundMark x1="83291" y1="65505" x2="83291" y2="66376"/>
                        <a14:foregroundMark x1="83801" y1="69861" x2="83929" y2="70557"/>
                        <a14:foregroundMark x1="84694" y1="72648" x2="84694" y2="73345"/>
                        <a14:foregroundMark x1="85842" y1="75087" x2="85842" y2="75087"/>
                        <a14:foregroundMark x1="89413" y1="74042" x2="89413" y2="74042"/>
                        <a14:foregroundMark x1="91199" y1="77526" x2="91199" y2="77526"/>
                        <a14:foregroundMark x1="91071" y1="80836" x2="90561" y2="81185"/>
                        <a14:foregroundMark x1="86990" y1="83798" x2="86352" y2="85366"/>
                        <a14:foregroundMark x1="84949" y1="89721" x2="85332" y2="90767"/>
                        <a14:foregroundMark x1="87500" y1="92334" x2="87883" y2="93031"/>
                        <a14:foregroundMark x1="87883" y1="93031" x2="88138" y2="94599"/>
                        <a14:foregroundMark x1="89796" y1="95993" x2="89796" y2="95993"/>
                        <a14:foregroundMark x1="93112" y1="94948" x2="93750" y2="94251"/>
                        <a14:foregroundMark x1="95153" y1="91812" x2="95153" y2="90244"/>
                        <a14:foregroundMark x1="95281" y1="88676" x2="95663" y2="86760"/>
                        <a14:foregroundMark x1="95663" y1="84495" x2="95663" y2="84495"/>
                        <a14:foregroundMark x1="94005" y1="81707" x2="94005" y2="81707"/>
                        <a14:foregroundMark x1="93367" y1="80836" x2="93367" y2="80836"/>
                        <a14:foregroundMark x1="9439" y1="95993" x2="9439" y2="95993"/>
                        <a14:foregroundMark x1="16454" y1="57840" x2="16454" y2="57840"/>
                        <a14:foregroundMark x1="8801" y1="60801" x2="8801" y2="60801"/>
                        <a14:foregroundMark x1="2551" y1="81882" x2="2551" y2="81882"/>
                        <a14:foregroundMark x1="9694" y1="51568" x2="9694" y2="51568"/>
                        <a14:foregroundMark x1="10587" y1="48258" x2="10587" y2="48258"/>
                        <a14:foregroundMark x1="12245" y1="46690" x2="12245" y2="46690"/>
                        <a14:foregroundMark x1="14668" y1="44599" x2="14668" y2="44599"/>
                        <a14:foregroundMark x1="13903" y1="42334" x2="13903" y2="42334"/>
                        <a14:foregroundMark x1="19133" y1="41812" x2="19133" y2="41812"/>
                        <a14:foregroundMark x1="20153" y1="39547" x2="20153" y2="39547"/>
                        <a14:foregroundMark x1="20026" y1="36237" x2="20026" y2="36237"/>
                        <a14:foregroundMark x1="19133" y1="34146" x2="19133" y2="34146"/>
                        <a14:foregroundMark x1="17730" y1="34321" x2="17730" y2="34321"/>
                        <a14:foregroundMark x1="16071" y1="35366" x2="16071" y2="35366"/>
                        <a14:foregroundMark x1="14668" y1="38850" x2="14668" y2="38850"/>
                        <a14:foregroundMark x1="15561" y1="33972" x2="15561" y2="33972"/>
                        <a14:foregroundMark x1="14541" y1="34843" x2="14541" y2="34843"/>
                        <a14:foregroundMark x1="17985" y1="32056" x2="17985" y2="32056"/>
                        <a14:foregroundMark x1="13393" y1="37631" x2="13393" y2="37631"/>
                        <a14:foregroundMark x1="13010" y1="38850" x2="13010" y2="38850"/>
                        <a14:foregroundMark x1="18112" y1="27178" x2="18112" y2="27178"/>
                        <a14:foregroundMark x1="22194" y1="25610" x2="22194" y2="25610"/>
                        <a14:foregroundMark x1="22194" y1="23345" x2="22194" y2="23345"/>
                        <a14:foregroundMark x1="19133" y1="29094" x2="19133" y2="29094"/>
                        <a14:foregroundMark x1="18240" y1="27178" x2="18240" y2="27178"/>
                        <a14:foregroundMark x1="19005" y1="25261" x2="19005" y2="25261"/>
                        <a14:foregroundMark x1="21173" y1="21254" x2="21173" y2="21254"/>
                        <a14:foregroundMark x1="19770" y1="21951" x2="19770" y2="21951"/>
                        <a14:foregroundMark x1="22449" y1="19512" x2="22449" y2="19512"/>
                        <a14:foregroundMark x1="22066" y1="17944" x2="22066" y2="17944"/>
                        <a14:foregroundMark x1="20918" y1="19512" x2="20918" y2="19512"/>
                        <a14:foregroundMark x1="20026" y1="20906" x2="20026" y2="20906"/>
                        <a14:foregroundMark x1="19005" y1="22997" x2="19005" y2="22997"/>
                        <a14:foregroundMark x1="18240" y1="24564" x2="18240" y2="24564"/>
                        <a14:foregroundMark x1="25510" y1="15854" x2="25510" y2="15854"/>
                        <a14:foregroundMark x1="27041" y1="13937" x2="27041" y2="13937"/>
                        <a14:foregroundMark x1="29464" y1="13066" x2="29464" y2="13066"/>
                        <a14:foregroundMark x1="31378" y1="12195" x2="31378" y2="12195"/>
                        <a14:foregroundMark x1="32526" y1="12195" x2="32526" y2="12195"/>
                        <a14:foregroundMark x1="33418" y1="11324" x2="33418" y2="11324"/>
                        <a14:foregroundMark x1="32398" y1="19861" x2="32398" y2="19861"/>
                        <a14:foregroundMark x1="40306" y1="11324" x2="40306" y2="11324"/>
                        <a14:foregroundMark x1="36862" y1="9582" x2="36862" y2="9582"/>
                        <a14:foregroundMark x1="41071" y1="7666" x2="41071" y2="7666"/>
                        <a14:foregroundMark x1="43240" y1="10627" x2="43240" y2="10627"/>
                        <a14:foregroundMark x1="39158" y1="6969" x2="39158" y2="6969"/>
                        <a14:foregroundMark x1="36097" y1="9582" x2="36097" y2="9582"/>
                        <a14:foregroundMark x1="37117" y1="8711" x2="37117" y2="8711"/>
                        <a14:foregroundMark x1="34311" y1="10801" x2="34311" y2="10801"/>
                        <a14:foregroundMark x1="31378" y1="10976" x2="31378" y2="10976"/>
                        <a14:foregroundMark x1="29974" y1="11672" x2="29974" y2="11672"/>
                        <a14:foregroundMark x1="27934" y1="12892" x2="27934" y2="12892"/>
                        <a14:foregroundMark x1="42602" y1="6098" x2="42602" y2="6098"/>
                        <a14:foregroundMark x1="42730" y1="14983" x2="42730" y2="14983"/>
                        <a14:foregroundMark x1="54337" y1="13589" x2="54337" y2="13589"/>
                        <a14:foregroundMark x1="65179" y1="15505" x2="65179" y2="15505"/>
                        <a14:foregroundMark x1="67602" y1="18815" x2="67602" y2="18815"/>
                        <a14:foregroundMark x1="68240" y1="11847" x2="68240" y2="11847"/>
                        <a14:foregroundMark x1="70791" y1="14460" x2="70791" y2="14460"/>
                        <a14:foregroundMark x1="66071" y1="10627" x2="66071" y2="10627"/>
                        <a14:foregroundMark x1="66837" y1="10279" x2="66837" y2="10279"/>
                        <a14:foregroundMark x1="64413" y1="9756" x2="64413" y2="9756"/>
                        <a14:foregroundMark x1="88265" y1="38502" x2="88265" y2="38502"/>
                        <a14:foregroundMark x1="87372" y1="35366" x2="87372" y2="35366"/>
                        <a14:foregroundMark x1="87883" y1="41289" x2="87883" y2="41289"/>
                        <a14:foregroundMark x1="98087" y1="91986" x2="98087" y2="91986"/>
                        <a14:foregroundMark x1="40816" y1="5923" x2="40816" y2="5923"/>
                        <a14:foregroundMark x1="37755" y1="7666" x2="37755" y2="7666"/>
                        <a14:foregroundMark x1="34694" y1="9233" x2="34694" y2="9233"/>
                        <a14:foregroundMark x1="12245" y1="40418" x2="12245" y2="40418"/>
                        <a14:foregroundMark x1="13138" y1="35889" x2="13138" y2="35889"/>
                        <a14:foregroundMark x1="4847" y1="69861" x2="4847" y2="69861"/>
                        <a14:foregroundMark x1="12117" y1="37631" x2="12117" y2="37631"/>
                        <a14:foregroundMark x1="54847" y1="9756" x2="54847" y2="9756"/>
                        <a14:foregroundMark x1="56505" y1="18293" x2="56505" y2="18293"/>
                        <a14:foregroundMark x1="86224" y1="54704" x2="86224" y2="54704"/>
                        <a14:foregroundMark x1="89796" y1="62544" x2="89796" y2="62544"/>
                        <a14:foregroundMark x1="11862" y1="95993" x2="11862" y2="95993"/>
                        <a14:foregroundMark x1="17730" y1="26307" x2="17730" y2="26307"/>
                        <a14:foregroundMark x1="17730" y1="24390" x2="17730" y2="24390"/>
                        <a14:foregroundMark x1="20026" y1="19512" x2="20026" y2="19512"/>
                        <a14:foregroundMark x1="23852" y1="17247" x2="23852" y2="17247"/>
                        <a14:foregroundMark x1="18495" y1="20383" x2="18495" y2="20383"/>
                        <a14:foregroundMark x1="20663" y1="18815" x2="20663" y2="18815"/>
                        <a14:backgroundMark x1="84311" y1="20906" x2="84311" y2="20906"/>
                        <a14:backgroundMark x1="86735" y1="28223" x2="86735" y2="28223"/>
                        <a14:backgroundMark x1="86990" y1="31010" x2="86990" y2="31010"/>
                        <a14:backgroundMark x1="89668" y1="39895" x2="89668" y2="39895"/>
                        <a14:backgroundMark x1="3316" y1="95993" x2="3316" y2="95993"/>
                      </a14:backgroundRemoval>
                    </a14:imgEffect>
                  </a14:imgLayer>
                </a14:imgProps>
              </a:ext>
              <a:ext uri="{28A0092B-C50C-407E-A947-70E740481C1C}">
                <a14:useLocalDpi xmlns:a14="http://schemas.microsoft.com/office/drawing/2010/main" xmlns=""/>
              </a:ext>
            </a:extLst>
          </a:blip>
          <a:srcRect/>
          <a:stretch/>
        </p:blipFill>
        <p:spPr bwMode="auto">
          <a:xfrm>
            <a:off x="2328965" y="1475964"/>
            <a:ext cx="3259960" cy="2385033"/>
          </a:xfrm>
          <a:prstGeom prst="rect">
            <a:avLst/>
          </a:prstGeom>
          <a:noFill/>
          <a:extLst>
            <a:ext uri="{909E8E84-426E-40DD-AFC4-6F175D3DCCD1}">
              <a14:hiddenFill xmlns:a14="http://schemas.microsoft.com/office/drawing/2010/main" xmlns="">
                <a:solidFill>
                  <a:srgbClr val="FFFFFF"/>
                </a:solidFill>
              </a14:hiddenFill>
            </a:ext>
          </a:extLst>
        </p:spPr>
      </p:pic>
      <p:pic>
        <p:nvPicPr>
          <p:cNvPr id="4101" name="Picture 5" descr="D:\Users\pegyin\Downloads\IMG_7334.JPG"/>
          <p:cNvPicPr>
            <a:picLocks noChangeAspect="1" noChangeArrowheads="1"/>
          </p:cNvPicPr>
          <p:nvPr/>
        </p:nvPicPr>
        <p:blipFill rotWithShape="1">
          <a:blip r:embed="rId5" cstate="email">
            <a:extLst>
              <a:ext uri="{BEBA8EAE-BF5A-486C-A8C5-ECC9F3942E4B}">
                <a14:imgProps xmlns:a14="http://schemas.microsoft.com/office/drawing/2010/main" xmlns="">
                  <a14:imgLayer r:embed="rId6">
                    <a14:imgEffect>
                      <a14:backgroundRemoval t="4963" b="100000" l="0" r="100000">
                        <a14:foregroundMark x1="61911" y1="88051" x2="61911" y2="88051"/>
                        <a14:foregroundMark x1="83694" y1="99265" x2="83694" y2="99265"/>
                        <a14:foregroundMark x1="255" y1="81434" x2="255" y2="81434"/>
                        <a14:backgroundMark x1="97580" y1="56066" x2="97580" y2="56066"/>
                        <a14:backgroundMark x1="97070" y1="49632" x2="97070" y2="49632"/>
                        <a14:backgroundMark x1="97580" y1="51838" x2="97580" y2="51838"/>
                        <a14:backgroundMark x1="94650" y1="44853" x2="94650" y2="44853"/>
                        <a14:backgroundMark x1="87389" y1="24816" x2="87389" y2="24816"/>
                        <a14:backgroundMark x1="69682" y1="11213" x2="69682" y2="11213"/>
                        <a14:backgroundMark x1="17325" y1="19669" x2="17325" y2="19669"/>
                        <a14:backgroundMark x1="9682" y1="39338" x2="9682" y2="39338"/>
                        <a14:backgroundMark x1="5478" y1="59007" x2="5478" y2="59007"/>
                        <a14:backgroundMark x1="2548" y1="75368" x2="2548" y2="75368"/>
                        <a14:backgroundMark x1="4586" y1="64154" x2="4586" y2="64154"/>
                        <a14:backgroundMark x1="4204" y1="76287" x2="4204" y2="76287"/>
                        <a14:backgroundMark x1="764" y1="83640" x2="764" y2="83640"/>
                        <a14:backgroundMark x1="97070" y1="68015" x2="97070" y2="68015"/>
                        <a14:backgroundMark x1="97962" y1="93015" x2="97962" y2="93015"/>
                      </a14:backgroundRemoval>
                    </a14:imgEffect>
                  </a14:imgLayer>
                </a14:imgProps>
              </a:ext>
              <a:ext uri="{28A0092B-C50C-407E-A947-70E740481C1C}">
                <a14:useLocalDpi xmlns:a14="http://schemas.microsoft.com/office/drawing/2010/main" xmlns=""/>
              </a:ext>
            </a:extLst>
          </a:blip>
          <a:srcRect/>
          <a:stretch/>
        </p:blipFill>
        <p:spPr bwMode="auto">
          <a:xfrm rot="10800000">
            <a:off x="2343252" y="4153850"/>
            <a:ext cx="3259960" cy="2263808"/>
          </a:xfrm>
          <a:prstGeom prst="rect">
            <a:avLst/>
          </a:prstGeom>
          <a:noFill/>
          <a:extLst>
            <a:ext uri="{909E8E84-426E-40DD-AFC4-6F175D3DCCD1}">
              <a14:hiddenFill xmlns:a14="http://schemas.microsoft.com/office/drawing/2010/main" xmlns="">
                <a:solidFill>
                  <a:srgbClr val="FFFFFF"/>
                </a:solidFill>
              </a14:hiddenFill>
            </a:ext>
          </a:extLst>
        </p:spPr>
      </p:pic>
      <p:cxnSp>
        <p:nvCxnSpPr>
          <p:cNvPr id="8" name="直線接點 7"/>
          <p:cNvCxnSpPr/>
          <p:nvPr/>
        </p:nvCxnSpPr>
        <p:spPr>
          <a:xfrm flipV="1">
            <a:off x="4229748" y="6044753"/>
            <a:ext cx="2418011" cy="120550"/>
          </a:xfrm>
          <a:prstGeom prst="line">
            <a:avLst/>
          </a:prstGeom>
        </p:spPr>
        <p:style>
          <a:lnRef idx="1">
            <a:schemeClr val="dk1"/>
          </a:lnRef>
          <a:fillRef idx="0">
            <a:schemeClr val="dk1"/>
          </a:fillRef>
          <a:effectRef idx="0">
            <a:schemeClr val="dk1"/>
          </a:effectRef>
          <a:fontRef idx="minor">
            <a:schemeClr val="tx1"/>
          </a:fontRef>
        </p:style>
      </p:cxnSp>
      <p:cxnSp>
        <p:nvCxnSpPr>
          <p:cNvPr id="20" name="直線接點 19"/>
          <p:cNvCxnSpPr/>
          <p:nvPr/>
        </p:nvCxnSpPr>
        <p:spPr>
          <a:xfrm flipV="1">
            <a:off x="4753623" y="5487540"/>
            <a:ext cx="1922711" cy="415827"/>
          </a:xfrm>
          <a:prstGeom prst="line">
            <a:avLst/>
          </a:prstGeom>
        </p:spPr>
        <p:style>
          <a:lnRef idx="1">
            <a:schemeClr val="dk1"/>
          </a:lnRef>
          <a:fillRef idx="0">
            <a:schemeClr val="dk1"/>
          </a:fillRef>
          <a:effectRef idx="0">
            <a:schemeClr val="dk1"/>
          </a:effectRef>
          <a:fontRef idx="minor">
            <a:schemeClr val="tx1"/>
          </a:fontRef>
        </p:style>
      </p:cxnSp>
      <p:cxnSp>
        <p:nvCxnSpPr>
          <p:cNvPr id="21" name="直線接點 20"/>
          <p:cNvCxnSpPr/>
          <p:nvPr/>
        </p:nvCxnSpPr>
        <p:spPr>
          <a:xfrm flipV="1">
            <a:off x="4991748" y="5173215"/>
            <a:ext cx="1670298" cy="468213"/>
          </a:xfrm>
          <a:prstGeom prst="line">
            <a:avLst/>
          </a:prstGeom>
        </p:spPr>
        <p:style>
          <a:lnRef idx="1">
            <a:schemeClr val="dk1"/>
          </a:lnRef>
          <a:fillRef idx="0">
            <a:schemeClr val="dk1"/>
          </a:fillRef>
          <a:effectRef idx="0">
            <a:schemeClr val="dk1"/>
          </a:effectRef>
          <a:fontRef idx="minor">
            <a:schemeClr val="tx1"/>
          </a:fontRef>
        </p:style>
      </p:cxnSp>
      <p:cxnSp>
        <p:nvCxnSpPr>
          <p:cNvPr id="22" name="直線接點 21"/>
          <p:cNvCxnSpPr/>
          <p:nvPr/>
        </p:nvCxnSpPr>
        <p:spPr>
          <a:xfrm flipV="1">
            <a:off x="5086998" y="4887465"/>
            <a:ext cx="1575048" cy="463450"/>
          </a:xfrm>
          <a:prstGeom prst="line">
            <a:avLst/>
          </a:prstGeom>
        </p:spPr>
        <p:style>
          <a:lnRef idx="1">
            <a:schemeClr val="dk1"/>
          </a:lnRef>
          <a:fillRef idx="0">
            <a:schemeClr val="dk1"/>
          </a:fillRef>
          <a:effectRef idx="0">
            <a:schemeClr val="dk1"/>
          </a:effectRef>
          <a:fontRef idx="minor">
            <a:schemeClr val="tx1"/>
          </a:fontRef>
        </p:style>
      </p:cxnSp>
      <p:cxnSp>
        <p:nvCxnSpPr>
          <p:cNvPr id="23" name="直線接點 22"/>
          <p:cNvCxnSpPr/>
          <p:nvPr/>
        </p:nvCxnSpPr>
        <p:spPr>
          <a:xfrm flipV="1">
            <a:off x="5210822" y="4616003"/>
            <a:ext cx="1465512" cy="215800"/>
          </a:xfrm>
          <a:prstGeom prst="line">
            <a:avLst/>
          </a:prstGeom>
        </p:spPr>
        <p:style>
          <a:lnRef idx="1">
            <a:schemeClr val="dk1"/>
          </a:lnRef>
          <a:fillRef idx="0">
            <a:schemeClr val="dk1"/>
          </a:fillRef>
          <a:effectRef idx="0">
            <a:schemeClr val="dk1"/>
          </a:effectRef>
          <a:fontRef idx="minor">
            <a:schemeClr val="tx1"/>
          </a:fontRef>
        </p:style>
      </p:cxnSp>
      <p:cxnSp>
        <p:nvCxnSpPr>
          <p:cNvPr id="24" name="直線接點 23"/>
          <p:cNvCxnSpPr/>
          <p:nvPr/>
        </p:nvCxnSpPr>
        <p:spPr>
          <a:xfrm flipV="1">
            <a:off x="5277498" y="4301678"/>
            <a:ext cx="1413123" cy="125312"/>
          </a:xfrm>
          <a:prstGeom prst="line">
            <a:avLst/>
          </a:prstGeom>
        </p:spPr>
        <p:style>
          <a:lnRef idx="1">
            <a:schemeClr val="dk1"/>
          </a:lnRef>
          <a:fillRef idx="0">
            <a:schemeClr val="dk1"/>
          </a:fillRef>
          <a:effectRef idx="0">
            <a:schemeClr val="dk1"/>
          </a:effectRef>
          <a:fontRef idx="minor">
            <a:schemeClr val="tx1"/>
          </a:fontRef>
        </p:style>
      </p:cxnSp>
      <p:cxnSp>
        <p:nvCxnSpPr>
          <p:cNvPr id="25" name="直線接點 24"/>
          <p:cNvCxnSpPr/>
          <p:nvPr/>
        </p:nvCxnSpPr>
        <p:spPr>
          <a:xfrm flipV="1">
            <a:off x="4443638" y="5773290"/>
            <a:ext cx="2232696" cy="290860"/>
          </a:xfrm>
          <a:prstGeom prst="line">
            <a:avLst/>
          </a:prstGeom>
        </p:spPr>
        <p:style>
          <a:lnRef idx="1">
            <a:schemeClr val="dk1"/>
          </a:lnRef>
          <a:fillRef idx="0">
            <a:schemeClr val="dk1"/>
          </a:fillRef>
          <a:effectRef idx="0">
            <a:schemeClr val="dk1"/>
          </a:effectRef>
          <a:fontRef idx="minor">
            <a:schemeClr val="tx1"/>
          </a:fontRef>
        </p:style>
      </p:cxnSp>
      <p:cxnSp>
        <p:nvCxnSpPr>
          <p:cNvPr id="40" name="直線接點 39"/>
          <p:cNvCxnSpPr/>
          <p:nvPr/>
        </p:nvCxnSpPr>
        <p:spPr>
          <a:xfrm>
            <a:off x="5167960" y="3088728"/>
            <a:ext cx="1451224" cy="141387"/>
          </a:xfrm>
          <a:prstGeom prst="line">
            <a:avLst/>
          </a:prstGeom>
        </p:spPr>
        <p:style>
          <a:lnRef idx="1">
            <a:schemeClr val="dk1"/>
          </a:lnRef>
          <a:fillRef idx="0">
            <a:schemeClr val="dk1"/>
          </a:fillRef>
          <a:effectRef idx="0">
            <a:schemeClr val="dk1"/>
          </a:effectRef>
          <a:fontRef idx="minor">
            <a:schemeClr val="tx1"/>
          </a:fontRef>
        </p:style>
      </p:cxnSp>
      <p:cxnSp>
        <p:nvCxnSpPr>
          <p:cNvPr id="41" name="直線接點 40"/>
          <p:cNvCxnSpPr/>
          <p:nvPr/>
        </p:nvCxnSpPr>
        <p:spPr>
          <a:xfrm>
            <a:off x="5148911" y="2712490"/>
            <a:ext cx="1470273" cy="203300"/>
          </a:xfrm>
          <a:prstGeom prst="line">
            <a:avLst/>
          </a:prstGeom>
        </p:spPr>
        <p:style>
          <a:lnRef idx="1">
            <a:schemeClr val="dk1"/>
          </a:lnRef>
          <a:fillRef idx="0">
            <a:schemeClr val="dk1"/>
          </a:fillRef>
          <a:effectRef idx="0">
            <a:schemeClr val="dk1"/>
          </a:effectRef>
          <a:fontRef idx="minor">
            <a:schemeClr val="tx1"/>
          </a:fontRef>
        </p:style>
      </p:cxnSp>
      <p:cxnSp>
        <p:nvCxnSpPr>
          <p:cNvPr id="42" name="直線接點 41"/>
          <p:cNvCxnSpPr/>
          <p:nvPr/>
        </p:nvCxnSpPr>
        <p:spPr>
          <a:xfrm>
            <a:off x="4986985" y="2364828"/>
            <a:ext cx="1617911" cy="279500"/>
          </a:xfrm>
          <a:prstGeom prst="line">
            <a:avLst/>
          </a:prstGeom>
        </p:spPr>
        <p:style>
          <a:lnRef idx="1">
            <a:schemeClr val="dk1"/>
          </a:lnRef>
          <a:fillRef idx="0">
            <a:schemeClr val="dk1"/>
          </a:fillRef>
          <a:effectRef idx="0">
            <a:schemeClr val="dk1"/>
          </a:effectRef>
          <a:fontRef idx="minor">
            <a:schemeClr val="tx1"/>
          </a:fontRef>
        </p:style>
      </p:cxnSp>
      <p:cxnSp>
        <p:nvCxnSpPr>
          <p:cNvPr id="43" name="直線接點 42"/>
          <p:cNvCxnSpPr/>
          <p:nvPr/>
        </p:nvCxnSpPr>
        <p:spPr>
          <a:xfrm>
            <a:off x="4825060" y="2088602"/>
            <a:ext cx="1765549" cy="241401"/>
          </a:xfrm>
          <a:prstGeom prst="line">
            <a:avLst/>
          </a:prstGeom>
        </p:spPr>
        <p:style>
          <a:lnRef idx="1">
            <a:schemeClr val="dk1"/>
          </a:lnRef>
          <a:fillRef idx="0">
            <a:schemeClr val="dk1"/>
          </a:fillRef>
          <a:effectRef idx="0">
            <a:schemeClr val="dk1"/>
          </a:effectRef>
          <a:fontRef idx="minor">
            <a:schemeClr val="tx1"/>
          </a:fontRef>
        </p:style>
      </p:cxnSp>
      <p:cxnSp>
        <p:nvCxnSpPr>
          <p:cNvPr id="44" name="直線接點 43"/>
          <p:cNvCxnSpPr/>
          <p:nvPr/>
        </p:nvCxnSpPr>
        <p:spPr>
          <a:xfrm>
            <a:off x="4505973" y="1855240"/>
            <a:ext cx="2084636" cy="233362"/>
          </a:xfrm>
          <a:prstGeom prst="line">
            <a:avLst/>
          </a:prstGeom>
        </p:spPr>
        <p:style>
          <a:lnRef idx="1">
            <a:schemeClr val="dk1"/>
          </a:lnRef>
          <a:fillRef idx="0">
            <a:schemeClr val="dk1"/>
          </a:fillRef>
          <a:effectRef idx="0">
            <a:schemeClr val="dk1"/>
          </a:effectRef>
          <a:fontRef idx="minor">
            <a:schemeClr val="tx1"/>
          </a:fontRef>
        </p:style>
      </p:cxnSp>
      <p:cxnSp>
        <p:nvCxnSpPr>
          <p:cNvPr id="45" name="直線接點 44"/>
          <p:cNvCxnSpPr/>
          <p:nvPr/>
        </p:nvCxnSpPr>
        <p:spPr>
          <a:xfrm>
            <a:off x="4146863" y="1692039"/>
            <a:ext cx="2458033" cy="95039"/>
          </a:xfrm>
          <a:prstGeom prst="line">
            <a:avLst/>
          </a:prstGeom>
        </p:spPr>
        <p:style>
          <a:lnRef idx="1">
            <a:schemeClr val="dk1"/>
          </a:lnRef>
          <a:fillRef idx="0">
            <a:schemeClr val="dk1"/>
          </a:fillRef>
          <a:effectRef idx="0">
            <a:schemeClr val="dk1"/>
          </a:effectRef>
          <a:fontRef idx="minor">
            <a:schemeClr val="tx1"/>
          </a:fontRef>
        </p:style>
      </p:cxnSp>
      <p:cxnSp>
        <p:nvCxnSpPr>
          <p:cNvPr id="58" name="直線接點 57"/>
          <p:cNvCxnSpPr/>
          <p:nvPr/>
        </p:nvCxnSpPr>
        <p:spPr>
          <a:xfrm flipV="1">
            <a:off x="5375879" y="3530153"/>
            <a:ext cx="1243305" cy="63339"/>
          </a:xfrm>
          <a:prstGeom prst="line">
            <a:avLst/>
          </a:prstGeom>
        </p:spPr>
        <p:style>
          <a:lnRef idx="1">
            <a:schemeClr val="dk1"/>
          </a:lnRef>
          <a:fillRef idx="0">
            <a:schemeClr val="dk1"/>
          </a:fillRef>
          <a:effectRef idx="0">
            <a:schemeClr val="dk1"/>
          </a:effectRef>
          <a:fontRef idx="minor">
            <a:schemeClr val="tx1"/>
          </a:fontRef>
        </p:style>
      </p:cxnSp>
      <p:grpSp>
        <p:nvGrpSpPr>
          <p:cNvPr id="3" name="群組 2"/>
          <p:cNvGrpSpPr/>
          <p:nvPr/>
        </p:nvGrpSpPr>
        <p:grpSpPr>
          <a:xfrm>
            <a:off x="1500860" y="2607446"/>
            <a:ext cx="784672" cy="3295921"/>
            <a:chOff x="1500860" y="2607446"/>
            <a:chExt cx="784672" cy="3295921"/>
          </a:xfrm>
        </p:grpSpPr>
        <p:sp>
          <p:nvSpPr>
            <p:cNvPr id="28" name="文字方塊 27"/>
            <p:cNvSpPr txBox="1"/>
            <p:nvPr/>
          </p:nvSpPr>
          <p:spPr>
            <a:xfrm>
              <a:off x="1500860" y="2607446"/>
              <a:ext cx="677108" cy="3295921"/>
            </a:xfrm>
            <a:prstGeom prst="rect">
              <a:avLst/>
            </a:prstGeom>
            <a:noFill/>
          </p:spPr>
          <p:txBody>
            <a:bodyPr vert="eaVert" wrap="square" rtlCol="0">
              <a:spAutoFit/>
            </a:bodyPr>
            <a:lstStyle/>
            <a:p>
              <a:r>
                <a:rPr lang="zh-TW" altLang="en-US" sz="3200" b="1" dirty="0">
                  <a:latin typeface="微軟正黑體" panose="020B0604030504040204" pitchFamily="34" charset="-120"/>
                  <a:ea typeface="微軟正黑體" panose="020B0604030504040204" pitchFamily="34" charset="-120"/>
                </a:rPr>
                <a:t>共      </a:t>
              </a:r>
              <a:r>
                <a:rPr lang="en-US" altLang="zh-TW" sz="3200" b="1" dirty="0">
                  <a:latin typeface="微軟正黑體" panose="020B0604030504040204" pitchFamily="34" charset="-120"/>
                  <a:ea typeface="微軟正黑體" panose="020B0604030504040204" pitchFamily="34" charset="-120"/>
                </a:rPr>
                <a:t> </a:t>
              </a:r>
              <a:r>
                <a:rPr lang="en-US" altLang="zh-TW" sz="3200" b="1" dirty="0">
                  <a:solidFill>
                    <a:srgbClr val="0070C0"/>
                  </a:solidFill>
                  <a:latin typeface="微軟正黑體" panose="020B0604030504040204" pitchFamily="34" charset="-120"/>
                  <a:ea typeface="微軟正黑體" panose="020B0604030504040204" pitchFamily="34" charset="-120"/>
                </a:rPr>
                <a:t>~</a:t>
              </a:r>
              <a:r>
                <a:rPr lang="zh-TW" altLang="en-US" sz="3200" b="1" dirty="0">
                  <a:latin typeface="微軟正黑體" panose="020B0604030504040204" pitchFamily="34" charset="-120"/>
                  <a:ea typeface="微軟正黑體" panose="020B0604030504040204" pitchFamily="34" charset="-120"/>
                </a:rPr>
                <a:t>      顆</a:t>
              </a:r>
              <a:endParaRPr lang="en-US" altLang="zh-TW" sz="3200" b="1" dirty="0">
                <a:latin typeface="微軟正黑體" panose="020B0604030504040204" pitchFamily="34" charset="-120"/>
                <a:ea typeface="微軟正黑體" panose="020B0604030504040204" pitchFamily="34" charset="-120"/>
              </a:endParaRPr>
            </a:p>
          </p:txBody>
        </p:sp>
        <p:sp>
          <p:nvSpPr>
            <p:cNvPr id="29" name="文字方塊 28"/>
            <p:cNvSpPr txBox="1"/>
            <p:nvPr/>
          </p:nvSpPr>
          <p:spPr>
            <a:xfrm>
              <a:off x="1543723" y="4021315"/>
              <a:ext cx="741809" cy="584775"/>
            </a:xfrm>
            <a:prstGeom prst="rect">
              <a:avLst/>
            </a:prstGeom>
            <a:noFill/>
          </p:spPr>
          <p:txBody>
            <a:bodyPr wrap="square" rtlCol="0">
              <a:spAutoFit/>
            </a:bodyPr>
            <a:lstStyle/>
            <a:p>
              <a:r>
                <a:rPr lang="en-US" altLang="zh-TW" sz="3200" b="1" dirty="0">
                  <a:solidFill>
                    <a:srgbClr val="0070C0"/>
                  </a:solidFill>
                </a:rPr>
                <a:t>32</a:t>
              </a:r>
            </a:p>
          </p:txBody>
        </p:sp>
        <p:sp>
          <p:nvSpPr>
            <p:cNvPr id="30" name="文字方塊 29"/>
            <p:cNvSpPr txBox="1"/>
            <p:nvPr/>
          </p:nvSpPr>
          <p:spPr>
            <a:xfrm>
              <a:off x="1524673" y="3116441"/>
              <a:ext cx="741809" cy="584775"/>
            </a:xfrm>
            <a:prstGeom prst="rect">
              <a:avLst/>
            </a:prstGeom>
            <a:noFill/>
          </p:spPr>
          <p:txBody>
            <a:bodyPr wrap="square" rtlCol="0">
              <a:spAutoFit/>
            </a:bodyPr>
            <a:lstStyle/>
            <a:p>
              <a:r>
                <a:rPr lang="en-US" altLang="zh-TW" sz="3200" b="1" dirty="0">
                  <a:solidFill>
                    <a:srgbClr val="0070C0"/>
                  </a:solidFill>
                </a:rPr>
                <a:t>28</a:t>
              </a:r>
            </a:p>
          </p:txBody>
        </p:sp>
      </p:grpSp>
      <p:pic>
        <p:nvPicPr>
          <p:cNvPr id="27" name="圖片 26"/>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0" y="11995"/>
            <a:ext cx="1230650" cy="1252850"/>
          </a:xfrm>
          <a:prstGeom prst="rect">
            <a:avLst/>
          </a:prstGeom>
        </p:spPr>
      </p:pic>
    </p:spTree>
    <p:extLst>
      <p:ext uri="{BB962C8B-B14F-4D97-AF65-F5344CB8AC3E}">
        <p14:creationId xmlns:p14="http://schemas.microsoft.com/office/powerpoint/2010/main" xmlns="" val="218218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575125" y="332656"/>
            <a:ext cx="8229600" cy="1143000"/>
          </a:xfrm>
        </p:spPr>
        <p:txBody>
          <a:bodyPr>
            <a:normAutofit/>
          </a:bodyPr>
          <a:lstStyle/>
          <a:p>
            <a:r>
              <a:rPr lang="zh-TW" altLang="en-US" sz="4000" b="1" dirty="0">
                <a:latin typeface="微軟正黑體" panose="020B0604030504040204" pitchFamily="34" charset="-120"/>
                <a:ea typeface="微軟正黑體" panose="020B0604030504040204" pitchFamily="34" charset="-120"/>
              </a:rPr>
              <a:t>什麼是蛀牙</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pic>
        <p:nvPicPr>
          <p:cNvPr id="1027" name="Picture 3" descr="K:\Professional Library\GAD Materials\From Y&amp;R\2013\Asia Professional Image bank\Caries\Actual patients\iStock_000016907833Medium.JPG"/>
          <p:cNvPicPr>
            <a:picLocks noChangeAspect="1" noChangeArrowheads="1"/>
          </p:cNvPicPr>
          <p:nvPr/>
        </p:nvPicPr>
        <p:blipFill rotWithShape="1">
          <a:blip r:embed="rId2" cstate="email">
            <a:extLst>
              <a:ext uri="{28A0092B-C50C-407E-A947-70E740481C1C}">
                <a14:useLocalDpi xmlns:a14="http://schemas.microsoft.com/office/drawing/2010/main" xmlns=""/>
              </a:ext>
            </a:extLst>
          </a:blip>
          <a:srcRect/>
          <a:stretch/>
        </p:blipFill>
        <p:spPr bwMode="auto">
          <a:xfrm>
            <a:off x="1664883" y="1881571"/>
            <a:ext cx="5934943" cy="4030959"/>
          </a:xfrm>
          <a:prstGeom prst="rect">
            <a:avLst/>
          </a:prstGeom>
          <a:noFill/>
          <a:extLst>
            <a:ext uri="{909E8E84-426E-40DD-AFC4-6F175D3DCCD1}">
              <a14:hiddenFill xmlns:a14="http://schemas.microsoft.com/office/drawing/2010/main" xmlns="">
                <a:solidFill>
                  <a:srgbClr val="FFFFFF"/>
                </a:solidFill>
              </a14:hiddenFill>
            </a:ext>
          </a:extLst>
        </p:spPr>
      </p:pic>
      <p:sp>
        <p:nvSpPr>
          <p:cNvPr id="11" name="矩形 10"/>
          <p:cNvSpPr/>
          <p:nvPr/>
        </p:nvSpPr>
        <p:spPr>
          <a:xfrm>
            <a:off x="1326553" y="1556792"/>
            <a:ext cx="6611605" cy="4608512"/>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2" name="Picture 2" descr="D:\Users\pegyin\Desktop\Dr Rabbit 2.jpg"/>
          <p:cNvPicPr>
            <a:picLocks noChangeAspect="1" noChangeArrowheads="1"/>
          </p:cNvPicPr>
          <p:nvPr/>
        </p:nvPicPr>
        <p:blipFill>
          <a:blip r:embed="rId3" cstate="email">
            <a:extLst>
              <a:ext uri="{BEBA8EAE-BF5A-486C-A8C5-ECC9F3942E4B}">
                <a14:imgProps xmlns:a14="http://schemas.microsoft.com/office/drawing/2010/main" xmlns="">
                  <a14:imgLayer r:embed="rId4">
                    <a14:imgEffect>
                      <a14:backgroundRemoval t="219" b="99563" l="1889" r="97985">
                        <a14:foregroundMark x1="27834" y1="95192" x2="27834" y2="95192"/>
                        <a14:foregroundMark x1="90176" y1="93313" x2="90176" y2="93313"/>
                      </a14:backgroundRemoval>
                    </a14:imgEffect>
                  </a14:imgLayer>
                </a14:imgProps>
              </a:ext>
              <a:ext uri="{28A0092B-C50C-407E-A947-70E740481C1C}">
                <a14:useLocalDpi xmlns:a14="http://schemas.microsoft.com/office/drawing/2010/main" xmlns=""/>
              </a:ext>
            </a:extLst>
          </a:blip>
          <a:srcRect/>
          <a:stretch>
            <a:fillRect/>
          </a:stretch>
        </p:blipFill>
        <p:spPr bwMode="auto">
          <a:xfrm flipH="1">
            <a:off x="6601157" y="1582514"/>
            <a:ext cx="2267821" cy="515168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圖片 7"/>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0" y="11994"/>
            <a:ext cx="1375960" cy="1400781"/>
          </a:xfrm>
          <a:prstGeom prst="rect">
            <a:avLst/>
          </a:prstGeom>
        </p:spPr>
      </p:pic>
    </p:spTree>
    <p:extLst>
      <p:ext uri="{BB962C8B-B14F-4D97-AF65-F5344CB8AC3E}">
        <p14:creationId xmlns:p14="http://schemas.microsoft.com/office/powerpoint/2010/main" xmlns="" val="26726843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395536" y="315702"/>
            <a:ext cx="8229600" cy="1143000"/>
          </a:xfrm>
        </p:spPr>
        <p:txBody>
          <a:bodyPr>
            <a:normAutofit/>
          </a:bodyPr>
          <a:lstStyle/>
          <a:p>
            <a:r>
              <a:rPr lang="zh-TW" altLang="en-US" sz="4000" b="1" dirty="0">
                <a:latin typeface="微軟正黑體" panose="020B0604030504040204" pitchFamily="34" charset="-120"/>
                <a:ea typeface="微軟正黑體" panose="020B0604030504040204" pitchFamily="34" charset="-120"/>
              </a:rPr>
              <a:t>什麼是牙菌斑</a:t>
            </a:r>
            <a:r>
              <a:rPr lang="en-US" altLang="zh-TW" sz="4000" b="1" dirty="0">
                <a:latin typeface="微軟正黑體" panose="020B0604030504040204" pitchFamily="34" charset="-120"/>
                <a:ea typeface="微軟正黑體" panose="020B0604030504040204" pitchFamily="34" charset="-120"/>
              </a:rPr>
              <a:t>?</a:t>
            </a:r>
            <a:endParaRPr lang="zh-TW" altLang="en-US" sz="4000" b="1" dirty="0">
              <a:latin typeface="微軟正黑體" panose="020B0604030504040204" pitchFamily="34" charset="-120"/>
              <a:ea typeface="微軟正黑體" panose="020B0604030504040204" pitchFamily="34" charset="-120"/>
            </a:endParaRPr>
          </a:p>
        </p:txBody>
      </p:sp>
      <p:grpSp>
        <p:nvGrpSpPr>
          <p:cNvPr id="3" name="群組 2"/>
          <p:cNvGrpSpPr/>
          <p:nvPr/>
        </p:nvGrpSpPr>
        <p:grpSpPr>
          <a:xfrm>
            <a:off x="2123728" y="1995805"/>
            <a:ext cx="6192688" cy="923330"/>
            <a:chOff x="2267744" y="1995805"/>
            <a:chExt cx="6192688" cy="923330"/>
          </a:xfrm>
        </p:grpSpPr>
        <p:sp>
          <p:nvSpPr>
            <p:cNvPr id="5" name="文字方塊 4"/>
            <p:cNvSpPr txBox="1"/>
            <p:nvPr/>
          </p:nvSpPr>
          <p:spPr>
            <a:xfrm>
              <a:off x="2267744" y="1995805"/>
              <a:ext cx="6192688" cy="923330"/>
            </a:xfrm>
            <a:prstGeom prst="rect">
              <a:avLst/>
            </a:prstGeom>
            <a:noFill/>
          </p:spPr>
          <p:txBody>
            <a:bodyPr wrap="square" rtlCol="0">
              <a:spAutoFit/>
            </a:bodyPr>
            <a:lstStyle/>
            <a:p>
              <a:pPr marL="342900" indent="-342900">
                <a:lnSpc>
                  <a:spcPct val="150000"/>
                </a:lnSpc>
                <a:buFont typeface="Wingdings" panose="05000000000000000000" pitchFamily="2" charset="2"/>
                <a:buChar char="ü"/>
              </a:pPr>
              <a:r>
                <a:rPr lang="zh-TW" altLang="en-US" sz="2800" dirty="0">
                  <a:latin typeface="微軟正黑體" panose="020B0604030504040204" pitchFamily="34" charset="-120"/>
                  <a:ea typeface="微軟正黑體" panose="020B0604030504040204" pitchFamily="34" charset="-120"/>
                </a:rPr>
                <a:t>食物殘渣</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唾液</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細菌        </a:t>
              </a:r>
              <a:r>
                <a:rPr lang="zh-TW" altLang="en-US" sz="3600" b="1" u="sng" dirty="0">
                  <a:solidFill>
                    <a:srgbClr val="0070C0"/>
                  </a:solidFill>
                  <a:latin typeface="微軟正黑體" panose="020B0604030504040204" pitchFamily="34" charset="-120"/>
                  <a:ea typeface="微軟正黑體" panose="020B0604030504040204" pitchFamily="34" charset="-120"/>
                </a:rPr>
                <a:t>牙菌斑</a:t>
              </a:r>
              <a:endParaRPr lang="zh-TW" altLang="en-US" sz="2400" b="1" u="sng" dirty="0">
                <a:solidFill>
                  <a:srgbClr val="0070C0"/>
                </a:solidFill>
                <a:latin typeface="微軟正黑體" panose="020B0604030504040204" pitchFamily="34" charset="-120"/>
                <a:ea typeface="微軟正黑體" panose="020B0604030504040204" pitchFamily="34" charset="-120"/>
              </a:endParaRPr>
            </a:p>
          </p:txBody>
        </p:sp>
        <p:sp>
          <p:nvSpPr>
            <p:cNvPr id="7" name="向右箭號 6"/>
            <p:cNvSpPr/>
            <p:nvPr/>
          </p:nvSpPr>
          <p:spPr>
            <a:xfrm>
              <a:off x="6142459" y="2382601"/>
              <a:ext cx="576064" cy="278880"/>
            </a:xfrm>
            <a:prstGeom prst="rightArrow">
              <a:avLst/>
            </a:prstGeom>
            <a:solidFill>
              <a:srgbClr val="FF0000"/>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b="1">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grpSp>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xmlns=""/>
              </a:ext>
            </a:extLst>
          </a:blip>
          <a:srcRect/>
          <a:stretch>
            <a:fillRect/>
          </a:stretch>
        </p:blipFill>
        <p:spPr bwMode="auto">
          <a:xfrm>
            <a:off x="5220072" y="3867885"/>
            <a:ext cx="3168352" cy="229741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矩形 7"/>
          <p:cNvSpPr/>
          <p:nvPr/>
        </p:nvSpPr>
        <p:spPr>
          <a:xfrm>
            <a:off x="1475656" y="1484784"/>
            <a:ext cx="6840760" cy="4608512"/>
          </a:xfrm>
          <a:prstGeom prst="rect">
            <a:avLst/>
          </a:prstGeom>
          <a:noFill/>
          <a:ln w="88900">
            <a:solidFill>
              <a:schemeClr val="accent4">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內容版面配置區 3"/>
          <p:cNvPicPr>
            <a:picLocks noChangeAspect="1"/>
          </p:cNvPicPr>
          <p:nvPr/>
        </p:nvPicPr>
        <p:blipFill>
          <a:blip r:embed="rId4" cstate="email">
            <a:extLst>
              <a:ext uri="{BEBA8EAE-BF5A-486C-A8C5-ECC9F3942E4B}">
                <a14:imgProps xmlns:a14="http://schemas.microsoft.com/office/drawing/2010/main" xmlns="">
                  <a14:imgLayer r:embed="rId5">
                    <a14:imgEffect>
                      <a14:backgroundRemoval t="3233" b="100000" l="3831" r="97177"/>
                    </a14:imgEffect>
                  </a14:imgLayer>
                </a14:imgProps>
              </a:ext>
              <a:ext uri="{28A0092B-C50C-407E-A947-70E740481C1C}">
                <a14:useLocalDpi xmlns:a14="http://schemas.microsoft.com/office/drawing/2010/main" xmlns=""/>
              </a:ext>
            </a:extLst>
          </a:blip>
          <a:stretch>
            <a:fillRect/>
          </a:stretch>
        </p:blipFill>
        <p:spPr>
          <a:xfrm flipH="1">
            <a:off x="88953" y="1987793"/>
            <a:ext cx="2199753" cy="3545190"/>
          </a:xfrm>
          <a:prstGeom prst="rect">
            <a:avLst/>
          </a:prstGeom>
        </p:spPr>
      </p:pic>
      <p:sp>
        <p:nvSpPr>
          <p:cNvPr id="9" name="文字方塊 8"/>
          <p:cNvSpPr txBox="1"/>
          <p:nvPr/>
        </p:nvSpPr>
        <p:spPr>
          <a:xfrm>
            <a:off x="2123728" y="2989352"/>
            <a:ext cx="5903466" cy="1951816"/>
          </a:xfrm>
          <a:prstGeom prst="rect">
            <a:avLst/>
          </a:prstGeom>
          <a:noFill/>
        </p:spPr>
        <p:txBody>
          <a:bodyPr wrap="square" rtlCol="0">
            <a:spAutoFit/>
          </a:bodyPr>
          <a:lstStyle/>
          <a:p>
            <a:pPr marL="342900" indent="-342900">
              <a:lnSpc>
                <a:spcPts val="3700"/>
              </a:lnSpc>
              <a:buFont typeface="Wingdings" panose="05000000000000000000" pitchFamily="2" charset="2"/>
              <a:buChar char="ü"/>
            </a:pPr>
            <a:r>
              <a:rPr lang="zh-TW" altLang="en-US" sz="2800" dirty="0">
                <a:latin typeface="微軟正黑體" panose="020B0604030504040204" pitchFamily="34" charset="-120"/>
                <a:ea typeface="微軟正黑體" panose="020B0604030504040204" pitchFamily="34" charset="-120"/>
              </a:rPr>
              <a:t>黃白色、軟軟黏黏的</a:t>
            </a:r>
            <a:endParaRPr lang="en-US" altLang="zh-TW" sz="2800" dirty="0">
              <a:latin typeface="微軟正黑體" panose="020B0604030504040204" pitchFamily="34" charset="-120"/>
              <a:ea typeface="微軟正黑體" panose="020B0604030504040204" pitchFamily="34" charset="-120"/>
            </a:endParaRPr>
          </a:p>
          <a:p>
            <a:pPr marL="342900" indent="-342900">
              <a:lnSpc>
                <a:spcPct val="150000"/>
              </a:lnSpc>
              <a:buFont typeface="Wingdings" panose="05000000000000000000" pitchFamily="2" charset="2"/>
              <a:buChar char="ü"/>
            </a:pPr>
            <a:r>
              <a:rPr lang="zh-TW" altLang="en-US" sz="2800" dirty="0">
                <a:latin typeface="微軟正黑體" panose="020B0604030504040204" pitchFamily="34" charset="-120"/>
                <a:ea typeface="微軟正黑體" panose="020B0604030504040204" pitchFamily="34" charset="-120"/>
              </a:rPr>
              <a:t>用</a:t>
            </a:r>
            <a:r>
              <a:rPr lang="zh-TW" altLang="en-US" sz="3600" b="1" u="sng" dirty="0">
                <a:solidFill>
                  <a:srgbClr val="0070C0"/>
                </a:solidFill>
                <a:latin typeface="微軟正黑體" panose="020B0604030504040204" pitchFamily="34" charset="-120"/>
                <a:ea typeface="微軟正黑體" panose="020B0604030504040204" pitchFamily="34" charset="-120"/>
              </a:rPr>
              <a:t>牙刷</a:t>
            </a:r>
            <a:r>
              <a:rPr lang="zh-TW" altLang="en-US" sz="2800" dirty="0">
                <a:latin typeface="微軟正黑體" panose="020B0604030504040204" pitchFamily="34" charset="-120"/>
                <a:ea typeface="微軟正黑體" panose="020B0604030504040204" pitchFamily="34" charset="-120"/>
              </a:rPr>
              <a:t>及</a:t>
            </a:r>
            <a:r>
              <a:rPr lang="zh-TW" altLang="en-US" sz="3600" b="1" u="sng" dirty="0">
                <a:solidFill>
                  <a:srgbClr val="0070C0"/>
                </a:solidFill>
                <a:latin typeface="微軟正黑體" panose="020B0604030504040204" pitchFamily="34" charset="-120"/>
                <a:ea typeface="微軟正黑體" panose="020B0604030504040204" pitchFamily="34" charset="-120"/>
              </a:rPr>
              <a:t>牙線</a:t>
            </a:r>
            <a:r>
              <a:rPr lang="zh-TW" altLang="en-US" sz="2800" dirty="0">
                <a:latin typeface="微軟正黑體" panose="020B0604030504040204" pitchFamily="34" charset="-120"/>
                <a:ea typeface="微軟正黑體" panose="020B0604030504040204" pitchFamily="34" charset="-120"/>
              </a:rPr>
              <a:t>才能去除</a:t>
            </a:r>
            <a:endParaRPr lang="en-US" altLang="zh-TW" sz="2800" dirty="0">
              <a:latin typeface="微軟正黑體" panose="020B0604030504040204" pitchFamily="34" charset="-120"/>
              <a:ea typeface="微軟正黑體" panose="020B0604030504040204" pitchFamily="34" charset="-120"/>
            </a:endParaRPr>
          </a:p>
          <a:p>
            <a:pPr>
              <a:lnSpc>
                <a:spcPct val="150000"/>
              </a:lnSpc>
            </a:pPr>
            <a:endParaRPr lang="zh-TW" altLang="en-US" sz="2400" dirty="0">
              <a:latin typeface="微軟正黑體" panose="020B0604030504040204" pitchFamily="34" charset="-120"/>
              <a:ea typeface="微軟正黑體" panose="020B0604030504040204" pitchFamily="34" charset="-120"/>
            </a:endParaRPr>
          </a:p>
        </p:txBody>
      </p:sp>
      <p:pic>
        <p:nvPicPr>
          <p:cNvPr id="11" name="圖片 10"/>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1" y="11994"/>
            <a:ext cx="1390403" cy="1415485"/>
          </a:xfrm>
          <a:prstGeom prst="rect">
            <a:avLst/>
          </a:prstGeom>
        </p:spPr>
      </p:pic>
    </p:spTree>
    <p:extLst>
      <p:ext uri="{BB962C8B-B14F-4D97-AF65-F5344CB8AC3E}">
        <p14:creationId xmlns:p14="http://schemas.microsoft.com/office/powerpoint/2010/main" xmlns="" val="345183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0" end="0"/>
                                            </p:txEl>
                                          </p:spTgt>
                                        </p:tgtEl>
                                        <p:attrNameLst>
                                          <p:attrName>style.visibility</p:attrName>
                                        </p:attrNameLst>
                                      </p:cBhvr>
                                      <p:to>
                                        <p:strVal val="visible"/>
                                      </p:to>
                                    </p:set>
                                    <p:animEffect transition="in" filter="fade">
                                      <p:cBhvr>
                                        <p:cTn id="14" dur="1000"/>
                                        <p:tgtEl>
                                          <p:spTgt spid="9">
                                            <p:txEl>
                                              <p:pRg st="0" end="0"/>
                                            </p:txEl>
                                          </p:spTgt>
                                        </p:tgtEl>
                                      </p:cBhvr>
                                    </p:animEffect>
                                    <p:anim calcmode="lin" valueType="num">
                                      <p:cBhvr>
                                        <p:cTn id="15"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1" end="1"/>
                                            </p:txEl>
                                          </p:spTgt>
                                        </p:tgtEl>
                                        <p:attrNameLst>
                                          <p:attrName>style.visibility</p:attrName>
                                        </p:attrNameLst>
                                      </p:cBhvr>
                                      <p:to>
                                        <p:strVal val="visible"/>
                                      </p:to>
                                    </p:set>
                                    <p:animEffect transition="in" filter="fade">
                                      <p:cBhvr>
                                        <p:cTn id="21" dur="1000"/>
                                        <p:tgtEl>
                                          <p:spTgt spid="9">
                                            <p:txEl>
                                              <p:pRg st="1" end="1"/>
                                            </p:txEl>
                                          </p:spTgt>
                                        </p:tgtEl>
                                      </p:cBhvr>
                                    </p:animEffect>
                                    <p:anim calcmode="lin" valueType="num">
                                      <p:cBhvr>
                                        <p:cTn id="22"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1430</TotalTime>
  <Words>964</Words>
  <Application>Microsoft Office PowerPoint</Application>
  <PresentationFormat>如螢幕大小 (4:3)</PresentationFormat>
  <Paragraphs>192</Paragraphs>
  <Slides>38</Slides>
  <Notes>18</Notes>
  <HiddenSlides>0</HiddenSlides>
  <MMClips>0</MMClips>
  <ScaleCrop>false</ScaleCrop>
  <HeadingPairs>
    <vt:vector size="4" baseType="variant">
      <vt:variant>
        <vt:lpstr>佈景主題</vt:lpstr>
      </vt:variant>
      <vt:variant>
        <vt:i4>1</vt:i4>
      </vt:variant>
      <vt:variant>
        <vt:lpstr>投影片標題</vt:lpstr>
      </vt:variant>
      <vt:variant>
        <vt:i4>38</vt:i4>
      </vt:variant>
    </vt:vector>
  </HeadingPairs>
  <TitlesOfParts>
    <vt:vector size="39" baseType="lpstr">
      <vt:lpstr>Office 佈景主題</vt:lpstr>
      <vt:lpstr>衛教卡通播放</vt:lpstr>
      <vt:lpstr>投影片 2</vt:lpstr>
      <vt:lpstr>今日重點</vt:lpstr>
      <vt:lpstr>請你想一想…… </vt:lpstr>
      <vt:lpstr>投影片 5</vt:lpstr>
      <vt:lpstr>投影片 6</vt:lpstr>
      <vt:lpstr>認 識 恆 牙</vt:lpstr>
      <vt:lpstr>什麼是蛀牙?</vt:lpstr>
      <vt:lpstr>什麼是牙菌斑?</vt:lpstr>
      <vt:lpstr>什麼是牙結石?</vt:lpstr>
      <vt:lpstr>容易蛀牙的位置</vt:lpstr>
      <vt:lpstr>為什麼會蛀牙?</vt:lpstr>
      <vt:lpstr>哪些食物容易造成蛀牙?</vt:lpstr>
      <vt:lpstr>哪些食物不易造成蛀牙? </vt:lpstr>
      <vt:lpstr>猜猜看 完整的潔牙工具有哪些? </vt:lpstr>
      <vt:lpstr>猜猜看 每次刷牙要刷多久?</vt:lpstr>
      <vt:lpstr>猜猜看 應該多久換一次牙刷?</vt:lpstr>
      <vt:lpstr>投影片 18</vt:lpstr>
      <vt:lpstr>貝氏刷牙法</vt:lpstr>
      <vt:lpstr>刷牙時也別忘了省水</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Peggy Yin</dc:creator>
  <cp:lastModifiedBy>pinto</cp:lastModifiedBy>
  <cp:revision>111</cp:revision>
  <cp:lastPrinted>2018-12-11T11:25:00Z</cp:lastPrinted>
  <dcterms:created xsi:type="dcterms:W3CDTF">2017-04-12T10:06:45Z</dcterms:created>
  <dcterms:modified xsi:type="dcterms:W3CDTF">2020-05-05T01:08:17Z</dcterms:modified>
</cp:coreProperties>
</file>